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65" r:id="rId3"/>
  </p:sldMasterIdLst>
  <p:notesMasterIdLst>
    <p:notesMasterId r:id="rId6"/>
  </p:notesMasterIdLst>
  <p:handoutMasterIdLst>
    <p:handoutMasterId r:id="rId7"/>
  </p:handoutMasterIdLst>
  <p:sldIdLst>
    <p:sldId id="258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F15"/>
    <a:srgbClr val="D6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274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-351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D6068-22B7-45C0-A585-91D84AAA8E37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3E0A9-35C8-4FA3-A0F2-F74EF2F2C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411BB-2DFE-48FF-9DEC-55843F091B4C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11754-7787-455F-8A7B-FF34A22CA9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05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1754-7787-455F-8A7B-FF34A22CA9F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1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7"/>
          <p:cNvSpPr>
            <a:spLocks noChangeShapeType="1"/>
          </p:cNvSpPr>
          <p:nvPr userDrawn="1"/>
        </p:nvSpPr>
        <p:spPr bwMode="auto">
          <a:xfrm>
            <a:off x="304800" y="1066800"/>
            <a:ext cx="8686799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Line 18"/>
          <p:cNvSpPr>
            <a:spLocks noChangeShapeType="1"/>
          </p:cNvSpPr>
          <p:nvPr userDrawn="1"/>
        </p:nvSpPr>
        <p:spPr bwMode="auto">
          <a:xfrm>
            <a:off x="542925" y="1143000"/>
            <a:ext cx="8601076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495800" y="1219200"/>
            <a:ext cx="0" cy="5638800"/>
          </a:xfrm>
          <a:prstGeom prst="line">
            <a:avLst/>
          </a:prstGeom>
          <a:ln w="15875">
            <a:solidFill>
              <a:srgbClr val="0D4F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3810000"/>
            <a:ext cx="9144000" cy="0"/>
          </a:xfrm>
          <a:prstGeom prst="line">
            <a:avLst/>
          </a:prstGeom>
          <a:ln w="15875">
            <a:solidFill>
              <a:srgbClr val="0D4F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7"/>
          <p:cNvSpPr>
            <a:spLocks noGrp="1"/>
          </p:cNvSpPr>
          <p:nvPr>
            <p:ph sz="quarter" idx="12" hasCustomPrompt="1"/>
          </p:nvPr>
        </p:nvSpPr>
        <p:spPr>
          <a:xfrm>
            <a:off x="2667000" y="152400"/>
            <a:ext cx="6400800" cy="8382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 b="1" baseline="0">
                <a:solidFill>
                  <a:srgbClr val="0D4F1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2057400" y="5029200"/>
            <a:ext cx="2286000" cy="16002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3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8284F7-ECFA-49DA-A48E-4C358B65CC3C}" type="datetime1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E3BF2D-A954-4528-B3D8-4B9C10663735}" type="datetime1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61567D-63D6-41A0-B7C5-69C964C9C433}" type="datetime1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5791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48A8D8-3DAF-41AE-BC66-9AF77BE1E4D2}" type="datetime1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CE25B-0076-46EE-930F-25E99B4126F4}" type="datetime1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here for Master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E4D39-CEF2-49CE-8A9D-A91BB668C8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FC4AF-8B4D-46AE-9D4D-17A7B4D9CC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1536700"/>
            <a:ext cx="4038600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536700"/>
            <a:ext cx="4038600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98529-6DF7-4AFF-B6D8-12ADA8CEC5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AFECE4-F363-484D-AF25-C18C0D8DA8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8BE99-4307-47A2-859E-C65A4E8206B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E-NE LOGO (Horizontal) 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152400"/>
            <a:ext cx="87233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5462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33400" y="16002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696200" cy="1752600"/>
          </a:xfrm>
        </p:spPr>
        <p:txBody>
          <a:bodyPr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66D15-3050-48E3-9269-C044A5F028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58ADB-1079-4678-8CE7-B9D175F23F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F0868-5758-43DE-AB18-2540A5E4C4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0655A6-28E6-45A7-A363-3B9421D429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123825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8788" y="123825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7EF4C-B639-46F8-8BF2-A7CC6323A6B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5791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0E527-FAD7-492F-BBA8-AD6FA4D4F025}" type="datetime1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4E3633-EB0A-49DB-8F81-F0BA588E7F5E}" type="datetime1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A6B633-0DF1-42D3-A2A6-1B05DC008C35}" type="datetime1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B365F30-A0DD-4C34-AFA1-943240369896}" type="datetime1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BDA709F-AFE9-45BA-88D0-F621266A2841}" type="datetime1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E77F096-95B7-4D43-9910-070BCBF26F34}" type="datetime1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496387-68C4-4D46-A592-969A89B98DC9}" type="datetime1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ChangeArrowheads="1"/>
          </p:cNvSpPr>
          <p:nvPr userDrawn="1"/>
        </p:nvSpPr>
        <p:spPr bwMode="auto">
          <a:xfrm>
            <a:off x="2438400" y="0"/>
            <a:ext cx="6705600" cy="1143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1B5527">
                  <a:alpha val="42998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Line 17"/>
          <p:cNvSpPr>
            <a:spLocks noChangeShapeType="1"/>
          </p:cNvSpPr>
          <p:nvPr userDrawn="1"/>
        </p:nvSpPr>
        <p:spPr bwMode="auto">
          <a:xfrm>
            <a:off x="304800" y="1066800"/>
            <a:ext cx="8686799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Line 18"/>
          <p:cNvSpPr>
            <a:spLocks noChangeShapeType="1"/>
          </p:cNvSpPr>
          <p:nvPr userDrawn="1"/>
        </p:nvSpPr>
        <p:spPr bwMode="auto">
          <a:xfrm>
            <a:off x="542925" y="1143000"/>
            <a:ext cx="8601076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1" y="76200"/>
            <a:ext cx="2590799" cy="9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032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E-NE LOGO (Vertital) 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87313"/>
            <a:ext cx="27432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152400"/>
            <a:ext cx="579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81000" y="1524000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33400" y="1577975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73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E4657A-ECA6-44B8-A1D2-FD23758DCEEE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1/28/2015</a:t>
            </a:fld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532563"/>
            <a:ext cx="3352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 userDrawn="1"/>
        </p:nvSpPr>
        <p:spPr bwMode="auto">
          <a:xfrm>
            <a:off x="7162800" y="661035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fld id="{89E2B685-5B3C-4EA9-A437-74F0C51D2199}" type="slidenum">
              <a:rPr lang="en-US" sz="900">
                <a:solidFill>
                  <a:srgbClr val="000000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ct val="20000"/>
        </a:spcAft>
        <a:buClr>
          <a:srgbClr val="1B5527"/>
        </a:buClr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5425" algn="l" rtl="0" eaLnBrk="0" fontAlgn="base" hangingPunct="0">
        <a:spcBef>
          <a:spcPct val="0"/>
        </a:spcBef>
        <a:spcAft>
          <a:spcPct val="20000"/>
        </a:spcAft>
        <a:buClr>
          <a:srgbClr val="1B5527"/>
        </a:buClr>
        <a:buSzPct val="110000"/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ct val="0"/>
        </a:spcBef>
        <a:spcAft>
          <a:spcPct val="20000"/>
        </a:spcAft>
        <a:buClr>
          <a:srgbClr val="1B5527"/>
        </a:buClr>
        <a:buSzPct val="110000"/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spcBef>
          <a:spcPct val="0"/>
        </a:spcBef>
        <a:spcAft>
          <a:spcPct val="20000"/>
        </a:spcAft>
        <a:buClr>
          <a:srgbClr val="1B5527"/>
        </a:buClr>
        <a:buChar char="•"/>
        <a:defRPr sz="14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spcBef>
          <a:spcPct val="0"/>
        </a:spcBef>
        <a:spcAft>
          <a:spcPct val="2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5pPr>
      <a:lvl6pPr marL="2057400" indent="-228600" algn="l" rtl="0" fontAlgn="base">
        <a:spcBef>
          <a:spcPct val="0"/>
        </a:spcBef>
        <a:spcAft>
          <a:spcPct val="2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6pPr>
      <a:lvl7pPr marL="2514600" indent="-228600" algn="l" rtl="0" fontAlgn="base">
        <a:spcBef>
          <a:spcPct val="0"/>
        </a:spcBef>
        <a:spcAft>
          <a:spcPct val="2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7pPr>
      <a:lvl8pPr marL="2971800" indent="-228600" algn="l" rtl="0" fontAlgn="base">
        <a:spcBef>
          <a:spcPct val="0"/>
        </a:spcBef>
        <a:spcAft>
          <a:spcPct val="2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8pPr>
      <a:lvl9pPr marL="3429000" indent="-228600" algn="l" rtl="0" fontAlgn="base">
        <a:spcBef>
          <a:spcPct val="0"/>
        </a:spcBef>
        <a:spcAft>
          <a:spcPct val="2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55" name="Rectangle 19"/>
          <p:cNvSpPr>
            <a:spLocks noChangeArrowheads="1"/>
          </p:cNvSpPr>
          <p:nvPr userDrawn="1"/>
        </p:nvSpPr>
        <p:spPr bwMode="auto">
          <a:xfrm>
            <a:off x="2914650" y="1"/>
            <a:ext cx="6229350" cy="1371599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1B5527">
                  <a:alpha val="42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i="1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13063" y="76200"/>
            <a:ext cx="52593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536700"/>
            <a:ext cx="82296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0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341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00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41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00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8350" y="6381750"/>
            <a:ext cx="1498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484138-E6BD-406D-8ED4-58BD790F7C8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032" name="Picture 16" descr="DOE-NE LOGO (Vertital) 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" y="87313"/>
            <a:ext cx="27432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0753" name="Line 17"/>
          <p:cNvSpPr>
            <a:spLocks noChangeShapeType="1"/>
          </p:cNvSpPr>
          <p:nvPr userDrawn="1"/>
        </p:nvSpPr>
        <p:spPr bwMode="auto">
          <a:xfrm>
            <a:off x="319430" y="1295400"/>
            <a:ext cx="86868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i="1">
              <a:solidFill>
                <a:srgbClr val="000000"/>
              </a:solidFill>
            </a:endParaRPr>
          </a:p>
        </p:txBody>
      </p:sp>
      <p:sp>
        <p:nvSpPr>
          <p:cNvPr id="500754" name="Line 18"/>
          <p:cNvSpPr>
            <a:spLocks noChangeShapeType="1"/>
          </p:cNvSpPr>
          <p:nvPr userDrawn="1"/>
        </p:nvSpPr>
        <p:spPr bwMode="auto">
          <a:xfrm>
            <a:off x="548030" y="1371600"/>
            <a:ext cx="859536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i="1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9pPr>
    </p:titleStyle>
    <p:bodyStyle>
      <a:lvl1pPr marL="282575" indent="-282575" algn="l" rtl="0" eaLnBrk="0" fontAlgn="base" hangingPunct="0">
        <a:spcBef>
          <a:spcPct val="10000"/>
        </a:spcBef>
        <a:spcAft>
          <a:spcPct val="10000"/>
        </a:spcAft>
        <a:buClr>
          <a:srgbClr val="1B5527"/>
        </a:buClr>
        <a:buFont typeface="Wingdings" pitchFamily="2" charset="2"/>
        <a:buChar char="n"/>
        <a:defRPr sz="1600" b="1">
          <a:solidFill>
            <a:srgbClr val="000000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889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Char char="–"/>
        <a:defRPr sz="1400">
          <a:solidFill>
            <a:srgbClr val="000000"/>
          </a:solidFill>
          <a:latin typeface="+mn-lt"/>
          <a:ea typeface="ＭＳ Ｐゴシック" charset="-128"/>
        </a:defRPr>
      </a:lvl2pPr>
      <a:lvl3pPr marL="968375" indent="-16827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pitchFamily="18" charset="0"/>
        <a:buChar char="•"/>
        <a:defRPr sz="1200" i="1">
          <a:solidFill>
            <a:srgbClr val="000000"/>
          </a:solidFill>
          <a:latin typeface="+mn-lt"/>
          <a:ea typeface="ＭＳ Ｐゴシック" charset="-128"/>
        </a:defRPr>
      </a:lvl3pPr>
      <a:lvl4pPr marL="1363663" indent="-280988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pitchFamily="18" charset="0"/>
        <a:buChar char="–"/>
        <a:defRPr sz="1600">
          <a:solidFill>
            <a:srgbClr val="000000"/>
          </a:solidFill>
          <a:latin typeface="+mn-lt"/>
          <a:ea typeface="ＭＳ Ｐゴシック" charset="-128"/>
        </a:defRPr>
      </a:lvl4pPr>
      <a:lvl5pPr marL="1652588" indent="-1746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pitchFamily="18" charset="0"/>
        <a:buChar char="•"/>
        <a:defRPr sz="1600" i="1">
          <a:solidFill>
            <a:srgbClr val="000000"/>
          </a:solidFill>
          <a:latin typeface="+mn-lt"/>
          <a:ea typeface="ＭＳ Ｐゴシック" charset="-128"/>
        </a:defRPr>
      </a:lvl5pPr>
      <a:lvl6pPr marL="2109788" indent="-1746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charset="0"/>
        <a:buChar char="•"/>
        <a:defRPr sz="1600" i="1">
          <a:solidFill>
            <a:srgbClr val="000000"/>
          </a:solidFill>
          <a:latin typeface="+mn-lt"/>
          <a:ea typeface="ＭＳ Ｐゴシック" charset="-128"/>
        </a:defRPr>
      </a:lvl6pPr>
      <a:lvl7pPr marL="2566988" indent="-1746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charset="0"/>
        <a:buChar char="•"/>
        <a:defRPr sz="1600" i="1">
          <a:solidFill>
            <a:srgbClr val="000000"/>
          </a:solidFill>
          <a:latin typeface="+mn-lt"/>
          <a:ea typeface="ＭＳ Ｐゴシック" charset="-128"/>
        </a:defRPr>
      </a:lvl7pPr>
      <a:lvl8pPr marL="3024188" indent="-1746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charset="0"/>
        <a:buChar char="•"/>
        <a:defRPr sz="1600" i="1">
          <a:solidFill>
            <a:srgbClr val="000000"/>
          </a:solidFill>
          <a:latin typeface="+mn-lt"/>
          <a:ea typeface="ＭＳ Ｐゴシック" charset="-128"/>
        </a:defRPr>
      </a:lvl8pPr>
      <a:lvl9pPr marL="3481388" indent="-1746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charset="0"/>
        <a:buChar char="•"/>
        <a:defRPr sz="1600" i="1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 Chart Instructions</a:t>
            </a:r>
            <a:endParaRPr lang="en-US" dirty="0"/>
          </a:p>
        </p:txBody>
      </p:sp>
      <p:sp>
        <p:nvSpPr>
          <p:cNvPr id="1843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0D4F15"/>
              </a:buClr>
            </a:pPr>
            <a:r>
              <a:rPr lang="en-US" smtClean="0"/>
              <a:t>Quad charts are analogous to an “elevator speech”</a:t>
            </a:r>
          </a:p>
          <a:p>
            <a:pPr lvl="1">
              <a:buClr>
                <a:srgbClr val="0D4F15"/>
              </a:buClr>
            </a:pPr>
            <a:r>
              <a:rPr lang="en-US" smtClean="0"/>
              <a:t>You have minimal time to briefly inform a non-technical audience about the merits of your technology and create interest.</a:t>
            </a:r>
          </a:p>
          <a:p>
            <a:pPr>
              <a:buClr>
                <a:srgbClr val="0D4F15"/>
              </a:buClr>
            </a:pPr>
            <a:endParaRPr lang="en-US" smtClean="0"/>
          </a:p>
          <a:p>
            <a:pPr>
              <a:buClr>
                <a:srgbClr val="0D4F15"/>
              </a:buClr>
            </a:pPr>
            <a:r>
              <a:rPr lang="en-US" smtClean="0"/>
              <a:t>Provide only high level information of the project </a:t>
            </a:r>
          </a:p>
          <a:p>
            <a:pPr>
              <a:buClr>
                <a:srgbClr val="0D4F15"/>
              </a:buClr>
            </a:pPr>
            <a:endParaRPr lang="en-US" smtClean="0"/>
          </a:p>
          <a:p>
            <a:pPr>
              <a:buClr>
                <a:srgbClr val="0D4F15"/>
              </a:buClr>
            </a:pPr>
            <a:r>
              <a:rPr lang="en-US" smtClean="0"/>
              <a:t>Font: </a:t>
            </a:r>
          </a:p>
          <a:p>
            <a:pPr lvl="1">
              <a:buClr>
                <a:srgbClr val="0D4F15"/>
              </a:buClr>
            </a:pPr>
            <a:r>
              <a:rPr lang="en-US" smtClean="0"/>
              <a:t>Title: Ariel Heading Font 28 (unless smaller is required to fit within text box)</a:t>
            </a:r>
          </a:p>
          <a:p>
            <a:pPr lvl="1">
              <a:buClr>
                <a:srgbClr val="0D4F15"/>
              </a:buClr>
            </a:pPr>
            <a:r>
              <a:rPr lang="en-US" smtClean="0"/>
              <a:t>General Text: Ariel Body Font 9</a:t>
            </a:r>
          </a:p>
          <a:p>
            <a:pPr lvl="1">
              <a:buClr>
                <a:srgbClr val="0D4F15"/>
              </a:buClr>
            </a:pPr>
            <a:r>
              <a:rPr lang="en-US" smtClean="0"/>
              <a:t>Do not change font</a:t>
            </a:r>
          </a:p>
          <a:p>
            <a:pPr lvl="1">
              <a:buClr>
                <a:srgbClr val="0D4F15"/>
              </a:buClr>
            </a:pPr>
            <a:r>
              <a:rPr lang="en-US" smtClean="0"/>
              <a:t>Do not bold, underline or italicize unless already done in the template</a:t>
            </a:r>
          </a:p>
          <a:p>
            <a:pPr>
              <a:buClr>
                <a:srgbClr val="0D4F15"/>
              </a:buClr>
            </a:pPr>
            <a:endParaRPr lang="en-US" smtClean="0"/>
          </a:p>
          <a:p>
            <a:pPr>
              <a:buClr>
                <a:srgbClr val="0D4F15"/>
              </a:buClr>
            </a:pPr>
            <a:r>
              <a:rPr lang="en-US" smtClean="0"/>
              <a:t>Do not enter more text than will fit within a given quadrant.</a:t>
            </a:r>
          </a:p>
          <a:p>
            <a:pPr lvl="1">
              <a:buClr>
                <a:srgbClr val="0D4F15"/>
              </a:buClr>
            </a:pPr>
            <a:r>
              <a:rPr lang="en-US" smtClean="0"/>
              <a:t>Do not attempt to resize quadrants</a:t>
            </a:r>
          </a:p>
          <a:p>
            <a:pPr>
              <a:buClr>
                <a:srgbClr val="0D4F15"/>
              </a:buClr>
            </a:pPr>
            <a:endParaRPr lang="en-US" smtClean="0"/>
          </a:p>
          <a:p>
            <a:pPr>
              <a:buClr>
                <a:srgbClr val="0D4F15"/>
              </a:buClr>
            </a:pPr>
            <a:r>
              <a:rPr lang="en-US" smtClean="0"/>
              <a:t>A single small graphic may be included on the bottom left quadrant if it fits.</a:t>
            </a:r>
          </a:p>
          <a:p>
            <a:pPr>
              <a:buClr>
                <a:srgbClr val="0D4F15"/>
              </a:buClr>
            </a:pPr>
            <a:endParaRPr lang="en-US" smtClean="0"/>
          </a:p>
          <a:p>
            <a:pPr>
              <a:buClr>
                <a:srgbClr val="0D4F15"/>
              </a:buClr>
            </a:pPr>
            <a:r>
              <a:rPr lang="en-US" smtClean="0"/>
              <a:t>Update quarterly or immediately if a PI, collaborator, or POC change occurs.</a:t>
            </a:r>
          </a:p>
          <a:p>
            <a:pPr lvl="1">
              <a:buClr>
                <a:srgbClr val="0D4F15"/>
              </a:buClr>
            </a:pPr>
            <a:r>
              <a:rPr lang="en-US" smtClean="0"/>
              <a:t>Unless a specific change occurs, only the bottom right quadrant should require updating.</a:t>
            </a:r>
          </a:p>
          <a:p>
            <a:endParaRPr lang="en-US" smtClean="0"/>
          </a:p>
          <a:p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8"/>
          <p:cNvSpPr>
            <a:spLocks noChangeShapeType="1"/>
          </p:cNvSpPr>
          <p:nvPr/>
        </p:nvSpPr>
        <p:spPr bwMode="auto">
          <a:xfrm>
            <a:off x="542925" y="1143000"/>
            <a:ext cx="8601076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>
            <a:off x="304800" y="1066800"/>
            <a:ext cx="8686799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0" y="1219200"/>
          <a:ext cx="9144000" cy="56569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5800"/>
                <a:gridCol w="4648200"/>
              </a:tblGrid>
              <a:tr h="2590800"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dirty="0" smtClean="0">
                          <a:solidFill>
                            <a:srgbClr val="0D4F15"/>
                          </a:solidFill>
                          <a:latin typeface="Arial" pitchFamily="34" charset="0"/>
                          <a:cs typeface="Arial" pitchFamily="34" charset="0"/>
                        </a:rPr>
                        <a:t>OVERVIEW</a:t>
                      </a:r>
                    </a:p>
                    <a:p>
                      <a:pPr algn="ctr"/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Purpose</a:t>
                      </a:r>
                      <a:r>
                        <a:rPr lang="en-US" sz="900" b="1" u="none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900" b="0" u="none" dirty="0" smtClean="0">
                          <a:latin typeface="Arial" pitchFamily="34" charset="0"/>
                          <a:cs typeface="Arial" pitchFamily="34" charset="0"/>
                        </a:rPr>
                        <a:t>Summary statement of project purpose</a:t>
                      </a: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Objectives: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Bulleted list of summarized objectives</a:t>
                      </a: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dirty="0" smtClean="0">
                          <a:solidFill>
                            <a:srgbClr val="0D4F15"/>
                          </a:solidFill>
                          <a:latin typeface="Arial" pitchFamily="34" charset="0"/>
                          <a:cs typeface="Arial" pitchFamily="34" charset="0"/>
                        </a:rPr>
                        <a:t>IMPACT</a:t>
                      </a:r>
                    </a:p>
                    <a:p>
                      <a:pPr algn="ctr"/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Logical</a:t>
                      </a:r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 Path</a:t>
                      </a:r>
                      <a:r>
                        <a:rPr lang="en-US" sz="900" b="1" u="none" baseline="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Description (or flowchart) of logical path to accomplish work</a:t>
                      </a: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Outcomes: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Brief summary of expected project outcomes</a:t>
                      </a:r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900" b="1" u="sng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6131"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baseline="0" dirty="0" smtClean="0">
                          <a:solidFill>
                            <a:srgbClr val="0D4F15"/>
                          </a:solidFill>
                          <a:latin typeface="Arial" pitchFamily="34" charset="0"/>
                          <a:cs typeface="Arial" pitchFamily="34" charset="0"/>
                        </a:rPr>
                        <a:t>DETAILS</a:t>
                      </a:r>
                      <a:endParaRPr lang="en-US" sz="900" b="1" u="sng" dirty="0" smtClean="0">
                        <a:solidFill>
                          <a:srgbClr val="0D4F1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Principal Investigator: </a:t>
                      </a:r>
                      <a:r>
                        <a:rPr lang="en-US" sz="900" b="0" u="none" dirty="0" smtClean="0">
                          <a:latin typeface="Arial" pitchFamily="34" charset="0"/>
                          <a:cs typeface="Arial" pitchFamily="34" charset="0"/>
                        </a:rPr>
                        <a:t>Individual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Name</a:t>
                      </a:r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Institution: </a:t>
                      </a:r>
                      <a:r>
                        <a:rPr lang="en-US" sz="900" b="0" u="none" dirty="0" smtClean="0">
                          <a:latin typeface="Arial" pitchFamily="34" charset="0"/>
                          <a:cs typeface="Arial" pitchFamily="34" charset="0"/>
                        </a:rPr>
                        <a:t>Institution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900" b="0" u="none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Collaborators: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Institution Names (use abbreviations)</a:t>
                      </a:r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Duration</a:t>
                      </a:r>
                      <a:r>
                        <a:rPr lang="en-US" sz="900" b="1" u="none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900" b="0" u="none" dirty="0" smtClean="0">
                          <a:latin typeface="Arial" pitchFamily="34" charset="0"/>
                          <a:cs typeface="Arial" pitchFamily="34" charset="0"/>
                        </a:rPr>
                        <a:t>Leng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th of project            </a:t>
                      </a:r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 Funding Level</a:t>
                      </a:r>
                      <a:r>
                        <a:rPr lang="en-US" sz="900" b="1" u="none" baseline="0" dirty="0" smtClean="0">
                          <a:latin typeface="Arial" pitchFamily="34" charset="0"/>
                          <a:cs typeface="Arial" pitchFamily="34" charset="0"/>
                        </a:rPr>
                        <a:t>: $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Awarded Amount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TPOC: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Individual Name</a:t>
                      </a: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Federal Manager: 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Individual Name</a:t>
                      </a: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baseline="0" dirty="0" err="1" smtClean="0">
                          <a:latin typeface="Arial" pitchFamily="34" charset="0"/>
                          <a:cs typeface="Arial" pitchFamily="34" charset="0"/>
                        </a:rPr>
                        <a:t>Workscope</a:t>
                      </a:r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(ex. FC-6.1)</a:t>
                      </a: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PICSNE </a:t>
                      </a:r>
                      <a:r>
                        <a:rPr lang="en-US" sz="900" b="1" u="sng" baseline="0" dirty="0" err="1" smtClean="0">
                          <a:latin typeface="Arial" pitchFamily="34" charset="0"/>
                          <a:cs typeface="Arial" pitchFamily="34" charset="0"/>
                        </a:rPr>
                        <a:t>Workpackage</a:t>
                      </a:r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 #: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b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List </a:t>
                      </a:r>
                      <a:r>
                        <a:rPr lang="en-US" sz="900" b="0" u="none" baseline="0" dirty="0" err="1" smtClean="0">
                          <a:latin typeface="Arial" pitchFamily="34" charset="0"/>
                          <a:cs typeface="Arial" pitchFamily="34" charset="0"/>
                        </a:rPr>
                        <a:t>workpackage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# or project ID </a:t>
                      </a:r>
                      <a:b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for FY09-11 projects</a:t>
                      </a:r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dirty="0" smtClean="0">
                          <a:solidFill>
                            <a:srgbClr val="0D4F15"/>
                          </a:solidFill>
                          <a:latin typeface="Arial" pitchFamily="34" charset="0"/>
                          <a:cs typeface="Arial" pitchFamily="34" charset="0"/>
                        </a:rPr>
                        <a:t>RESULTS</a:t>
                      </a: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Results</a:t>
                      </a:r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: Statement of preliminary</a:t>
                      </a:r>
                      <a:r>
                        <a:rPr lang="en-US" sz="900" baseline="0" dirty="0" smtClean="0">
                          <a:latin typeface="Arial" pitchFamily="34" charset="0"/>
                          <a:cs typeface="Arial" pitchFamily="34" charset="0"/>
                        </a:rPr>
                        <a:t> results and/or graphs, pictures, etc. if available</a:t>
                      </a:r>
                      <a:endParaRPr lang="en-US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Accomplishments</a:t>
                      </a:r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en-US" sz="900" baseline="0" dirty="0" smtClean="0">
                          <a:latin typeface="Arial" pitchFamily="34" charset="0"/>
                          <a:cs typeface="Arial" pitchFamily="34" charset="0"/>
                        </a:rPr>
                        <a:t> Summary of deliverables already met</a:t>
                      </a:r>
                      <a:endParaRPr lang="en-US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Content Placeholder 1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2057400" y="5181600"/>
            <a:ext cx="2286000" cy="1600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 NE Large">
  <a:themeElements>
    <a:clrScheme name="DOE NE Lar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E NE Lar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E NE Lar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NEP 7-18-06 WIN">
  <a:themeElements>
    <a:clrScheme name="GNEP 7-18-06 W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NEP 7-18-06 W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NEP 7-18-06 W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NEP 7-18-06 W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NEP 7-18-06 W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NEP 7-18-06 W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NEP 7-18-06 W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NEP 7-18-06 W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E66A7EA85FE94BBB7AADC357EE2548" ma:contentTypeVersion="2" ma:contentTypeDescription="Create a new document." ma:contentTypeScope="" ma:versionID="8487822dc2c6892f7d4d1b06de3343ab">
  <xsd:schema xmlns:xsd="http://www.w3.org/2001/XMLSchema" xmlns:xs="http://www.w3.org/2001/XMLSchema" xmlns:p="http://schemas.microsoft.com/office/2006/metadata/properties" xmlns:ns2="3a213b5d-eaca-4f16-9a34-a42b9a211b9d" targetNamespace="http://schemas.microsoft.com/office/2006/metadata/properties" ma:root="true" ma:fieldsID="0e563afe2716f00bb51f0d1fe5fdf2ca" ns2:_="">
    <xsd:import namespace="3a213b5d-eaca-4f16-9a34-a42b9a211b9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13b5d-eaca-4f16-9a34-a42b9a211b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F66301-171A-4684-8267-AEB319E8BF7E}"/>
</file>

<file path=customXml/itemProps2.xml><?xml version="1.0" encoding="utf-8"?>
<ds:datastoreItem xmlns:ds="http://schemas.openxmlformats.org/officeDocument/2006/customXml" ds:itemID="{D6CA9300-1959-4E71-B586-B0F93FC95149}"/>
</file>

<file path=customXml/itemProps3.xml><?xml version="1.0" encoding="utf-8"?>
<ds:datastoreItem xmlns:ds="http://schemas.openxmlformats.org/officeDocument/2006/customXml" ds:itemID="{8044A6BF-C8B3-4716-957B-E866CD4A2260}"/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260</Words>
  <Application>Microsoft Office PowerPoint</Application>
  <PresentationFormat>On-screen Show (4:3)</PresentationFormat>
  <Paragraphs>75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ＭＳ Ｐゴシック</vt:lpstr>
      <vt:lpstr>Arial</vt:lpstr>
      <vt:lpstr>Calibri</vt:lpstr>
      <vt:lpstr>Symbol</vt:lpstr>
      <vt:lpstr>Times</vt:lpstr>
      <vt:lpstr>Wingdings</vt:lpstr>
      <vt:lpstr>Office Theme</vt:lpstr>
      <vt:lpstr>DOE NE Large</vt:lpstr>
      <vt:lpstr>GNEP 7-18-06 WIN</vt:lpstr>
      <vt:lpstr>Quad Chart Instructions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Wicked Princess</dc:creator>
  <cp:lastModifiedBy>David Yarwood</cp:lastModifiedBy>
  <cp:revision>57</cp:revision>
  <dcterms:created xsi:type="dcterms:W3CDTF">2013-04-25T01:21:35Z</dcterms:created>
  <dcterms:modified xsi:type="dcterms:W3CDTF">2015-01-28T19:38:38Z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0x01010088E66A7EA85FE94BBB7AADC357EE2548</vt:lpwstr>
  </property>
</Properties>
</file>