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0" r:id="rId5"/>
    <p:sldMasterId id="2147483665" r:id="rId6"/>
  </p:sldMasterIdLst>
  <p:notesMasterIdLst>
    <p:notesMasterId r:id="rId11"/>
  </p:notesMasterIdLst>
  <p:handoutMasterIdLst>
    <p:handoutMasterId r:id="rId12"/>
  </p:handoutMasterIdLst>
  <p:sldIdLst>
    <p:sldId id="258" r:id="rId7"/>
    <p:sldId id="261" r:id="rId8"/>
    <p:sldId id="262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D4F15"/>
    <a:srgbClr val="D6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3274" autoAdjust="0"/>
  </p:normalViewPr>
  <p:slideViewPr>
    <p:cSldViewPr>
      <p:cViewPr varScale="1">
        <p:scale>
          <a:sx n="107" d="100"/>
          <a:sy n="107" d="100"/>
        </p:scale>
        <p:origin x="128" y="6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notesViewPr>
    <p:cSldViewPr>
      <p:cViewPr varScale="1">
        <p:scale>
          <a:sx n="104" d="100"/>
          <a:sy n="104" d="100"/>
        </p:scale>
        <p:origin x="-3510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D6068-22B7-45C0-A585-91D84AAA8E37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3E0A9-35C8-4FA3-A0F2-F74EF2F2C2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285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A411BB-2DFE-48FF-9DEC-55843F091B4C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B11754-7787-455F-8A7B-FF34A22CA9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05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B11754-7787-455F-8A7B-FF34A22CA9F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451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17"/>
          <p:cNvSpPr>
            <a:spLocks noChangeShapeType="1"/>
          </p:cNvSpPr>
          <p:nvPr userDrawn="1"/>
        </p:nvSpPr>
        <p:spPr bwMode="auto">
          <a:xfrm>
            <a:off x="304800" y="1066800"/>
            <a:ext cx="8686799" cy="0"/>
          </a:xfrm>
          <a:prstGeom prst="line">
            <a:avLst/>
          </a:prstGeom>
          <a:noFill/>
          <a:ln w="38100">
            <a:solidFill>
              <a:srgbClr val="1B5527"/>
            </a:solidFill>
            <a:round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" name="Line 18"/>
          <p:cNvSpPr>
            <a:spLocks noChangeShapeType="1"/>
          </p:cNvSpPr>
          <p:nvPr userDrawn="1"/>
        </p:nvSpPr>
        <p:spPr bwMode="auto">
          <a:xfrm>
            <a:off x="542925" y="1143000"/>
            <a:ext cx="8601076" cy="0"/>
          </a:xfrm>
          <a:prstGeom prst="line">
            <a:avLst/>
          </a:prstGeom>
          <a:noFill/>
          <a:ln w="38100">
            <a:solidFill>
              <a:srgbClr val="E8BB00"/>
            </a:solidFill>
            <a:round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495800" y="1219200"/>
            <a:ext cx="0" cy="5638800"/>
          </a:xfrm>
          <a:prstGeom prst="line">
            <a:avLst/>
          </a:prstGeom>
          <a:ln w="15875">
            <a:solidFill>
              <a:srgbClr val="0D4F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0" y="3810000"/>
            <a:ext cx="9144000" cy="0"/>
          </a:xfrm>
          <a:prstGeom prst="line">
            <a:avLst/>
          </a:prstGeom>
          <a:ln w="15875">
            <a:solidFill>
              <a:srgbClr val="0D4F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17"/>
          <p:cNvSpPr>
            <a:spLocks noGrp="1"/>
          </p:cNvSpPr>
          <p:nvPr>
            <p:ph sz="quarter" idx="12" hasCustomPrompt="1"/>
          </p:nvPr>
        </p:nvSpPr>
        <p:spPr>
          <a:xfrm>
            <a:off x="2667000" y="152400"/>
            <a:ext cx="6400800" cy="83820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 b="1" baseline="0">
                <a:solidFill>
                  <a:srgbClr val="0D4F1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3"/>
          </p:nvPr>
        </p:nvSpPr>
        <p:spPr>
          <a:xfrm>
            <a:off x="2057400" y="5029200"/>
            <a:ext cx="2286000" cy="1600200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138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38284F7-ECFA-49DA-A48E-4C358B65CC3C}" type="datetime1">
              <a:rPr lang="en-US" smtClean="0"/>
              <a:pPr>
                <a:defRPr/>
              </a:pPr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3E3BF2D-A954-4528-B3D8-4B9C10663735}" type="datetime1">
              <a:rPr lang="en-US" smtClean="0"/>
              <a:pPr>
                <a:defRPr/>
              </a:pPr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6248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6248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161567D-63D6-41A0-B7C5-69C964C9C433}" type="datetime1">
              <a:rPr lang="en-US" smtClean="0"/>
              <a:pPr>
                <a:defRPr/>
              </a:pPr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152400"/>
            <a:ext cx="579120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76400"/>
            <a:ext cx="40386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848A8D8-3DAF-41AE-BC66-9AF77BE1E4D2}" type="datetime1">
              <a:rPr lang="en-US" smtClean="0"/>
              <a:pPr>
                <a:defRPr/>
              </a:pPr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CE25B-0076-46EE-930F-25E99B4126F4}" type="datetime1">
              <a:rPr lang="en-US" smtClean="0"/>
              <a:pPr>
                <a:defRPr/>
              </a:pPr>
              <a:t>4/14/2025</a:t>
            </a:fld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here for Master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5E4D39-CEF2-49CE-8A9D-A91BB668C8A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2FC4AF-8B4D-46AE-9D4D-17A7B4D9CC9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8788" y="1536700"/>
            <a:ext cx="4038600" cy="4492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536700"/>
            <a:ext cx="4038600" cy="4492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E98529-6DF7-4AFF-B6D8-12ADA8CEC53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AFECE4-F363-484D-AF25-C18C0D8DA8A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08BE99-4307-47A2-859E-C65A4E8206B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OE-NE LOGO (Horizontal) 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550" y="152400"/>
            <a:ext cx="872331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81000" y="1546225"/>
            <a:ext cx="8458200" cy="0"/>
          </a:xfrm>
          <a:prstGeom prst="line">
            <a:avLst/>
          </a:prstGeom>
          <a:noFill/>
          <a:ln w="38100">
            <a:solidFill>
              <a:srgbClr val="1B5527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533400" y="1600200"/>
            <a:ext cx="8458200" cy="0"/>
          </a:xfrm>
          <a:prstGeom prst="line">
            <a:avLst/>
          </a:prstGeom>
          <a:noFill/>
          <a:ln w="38100">
            <a:solidFill>
              <a:srgbClr val="E8BB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572000"/>
            <a:ext cx="7696200" cy="1752600"/>
          </a:xfrm>
        </p:spPr>
        <p:txBody>
          <a:bodyPr/>
          <a:lstStyle>
            <a:lvl1pPr marL="0" indent="0">
              <a:spcAft>
                <a:spcPct val="0"/>
              </a:spcAft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D66D15-3050-48E3-9269-C044A5F0280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358ADB-1079-4678-8CE7-B9D175F23F8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FF0868-5758-43DE-AB18-2540A5E4C4A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0655A6-28E6-45A7-A363-3B9421D4294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0988" y="123825"/>
            <a:ext cx="2057400" cy="59055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8788" y="123825"/>
            <a:ext cx="6019800" cy="59055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67EF4C-B639-46F8-8BF2-A7CC6323A6B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152400"/>
            <a:ext cx="579120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76400"/>
            <a:ext cx="40386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0E527-FAD7-492F-BBA8-AD6FA4D4F025}" type="datetime1">
              <a:rPr lang="en-US" smtClean="0"/>
              <a:pPr>
                <a:defRPr/>
              </a:pPr>
              <a:t>4/14/2025</a:t>
            </a:fld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94E3633-EB0A-49DB-8F81-F0BA588E7F5E}" type="datetime1">
              <a:rPr lang="en-US" smtClean="0"/>
              <a:pPr>
                <a:defRPr/>
              </a:pPr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2A6B633-0DF1-42D3-A2A6-1B05DC008C35}" type="datetime1">
              <a:rPr lang="en-US" smtClean="0"/>
              <a:pPr>
                <a:defRPr/>
              </a:pPr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B365F30-A0DD-4C34-AFA1-943240369896}" type="datetime1">
              <a:rPr lang="en-US" smtClean="0"/>
              <a:pPr>
                <a:defRPr/>
              </a:pPr>
              <a:t>4/14/2025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BDA709F-AFE9-45BA-88D0-F621266A2841}" type="datetime1">
              <a:rPr lang="en-US" smtClean="0"/>
              <a:pPr>
                <a:defRPr/>
              </a:pPr>
              <a:t>4/14/2025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E77F096-95B7-4D43-9910-070BCBF26F34}" type="datetime1">
              <a:rPr lang="en-US" smtClean="0"/>
              <a:pPr>
                <a:defRPr/>
              </a:pPr>
              <a:t>4/14/2025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6496387-68C4-4D46-A592-969A89B98DC9}" type="datetime1">
              <a:rPr lang="en-US" smtClean="0"/>
              <a:pPr>
                <a:defRPr/>
              </a:pPr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9"/>
          <p:cNvSpPr>
            <a:spLocks noChangeArrowheads="1"/>
          </p:cNvSpPr>
          <p:nvPr userDrawn="1"/>
        </p:nvSpPr>
        <p:spPr bwMode="auto">
          <a:xfrm>
            <a:off x="2438400" y="0"/>
            <a:ext cx="6705600" cy="1143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1B5527">
                  <a:alpha val="42998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Line 17"/>
          <p:cNvSpPr>
            <a:spLocks noChangeShapeType="1"/>
          </p:cNvSpPr>
          <p:nvPr userDrawn="1"/>
        </p:nvSpPr>
        <p:spPr bwMode="auto">
          <a:xfrm>
            <a:off x="304800" y="1066800"/>
            <a:ext cx="8686799" cy="0"/>
          </a:xfrm>
          <a:prstGeom prst="line">
            <a:avLst/>
          </a:prstGeom>
          <a:noFill/>
          <a:ln w="38100">
            <a:solidFill>
              <a:srgbClr val="1B5527"/>
            </a:solidFill>
            <a:round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" name="Line 18"/>
          <p:cNvSpPr>
            <a:spLocks noChangeShapeType="1"/>
          </p:cNvSpPr>
          <p:nvPr userDrawn="1"/>
        </p:nvSpPr>
        <p:spPr bwMode="auto">
          <a:xfrm>
            <a:off x="542925" y="1143000"/>
            <a:ext cx="8601076" cy="0"/>
          </a:xfrm>
          <a:prstGeom prst="line">
            <a:avLst/>
          </a:prstGeom>
          <a:noFill/>
          <a:ln w="38100">
            <a:solidFill>
              <a:srgbClr val="E8BB00"/>
            </a:solidFill>
            <a:round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1" y="76200"/>
            <a:ext cx="2590799" cy="9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60320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E-NE LOGO (Vertital) A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6200" y="87313"/>
            <a:ext cx="2743200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895600" y="152400"/>
            <a:ext cx="5791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381000" y="1524000"/>
            <a:ext cx="8458200" cy="0"/>
          </a:xfrm>
          <a:prstGeom prst="line">
            <a:avLst/>
          </a:prstGeom>
          <a:noFill/>
          <a:ln w="38100">
            <a:solidFill>
              <a:srgbClr val="1B5527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533400" y="1577975"/>
            <a:ext cx="8458200" cy="0"/>
          </a:xfrm>
          <a:prstGeom prst="line">
            <a:avLst/>
          </a:prstGeom>
          <a:noFill/>
          <a:ln w="38100">
            <a:solidFill>
              <a:srgbClr val="E8BB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373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E4657A-ECA6-44B8-A1D2-FD23758DCEEE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4/14/2025</a:t>
            </a:fld>
            <a:endParaRPr lang="en-US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532563"/>
            <a:ext cx="3352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129" name="Text Box 9"/>
          <p:cNvSpPr txBox="1">
            <a:spLocks noChangeArrowheads="1"/>
          </p:cNvSpPr>
          <p:nvPr userDrawn="1"/>
        </p:nvSpPr>
        <p:spPr bwMode="auto">
          <a:xfrm>
            <a:off x="7162800" y="6610350"/>
            <a:ext cx="1828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  <a:defRPr/>
            </a:pPr>
            <a:fld id="{89E2B685-5B3C-4EA9-A437-74F0C51D2199}" type="slidenum">
              <a:rPr lang="en-US" sz="900">
                <a:solidFill>
                  <a:srgbClr val="000000"/>
                </a:solidFill>
              </a:rPr>
              <a:pPr algn="r" fontAlgn="base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90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B552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B5527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B5527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B5527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B5527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1B5527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1B5527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1B5527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1B5527"/>
          </a:solidFill>
          <a:latin typeface="Arial" charset="0"/>
        </a:defRPr>
      </a:lvl9pPr>
    </p:titleStyle>
    <p:bodyStyle>
      <a:lvl1pPr marL="231775" indent="-231775" algn="l" rtl="0" eaLnBrk="0" fontAlgn="base" hangingPunct="0">
        <a:spcBef>
          <a:spcPct val="0"/>
        </a:spcBef>
        <a:spcAft>
          <a:spcPct val="20000"/>
        </a:spcAft>
        <a:buClr>
          <a:srgbClr val="1B5527"/>
        </a:buClr>
        <a:buFont typeface="Wingdings" pitchFamily="2" charset="2"/>
        <a:buChar char="n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5425" algn="l" rtl="0" eaLnBrk="0" fontAlgn="base" hangingPunct="0">
        <a:spcBef>
          <a:spcPct val="0"/>
        </a:spcBef>
        <a:spcAft>
          <a:spcPct val="20000"/>
        </a:spcAft>
        <a:buClr>
          <a:srgbClr val="1B5527"/>
        </a:buClr>
        <a:buSzPct val="110000"/>
        <a:buFont typeface="Symbol" pitchFamily="18" charset="2"/>
        <a:buChar char="·"/>
        <a:defRPr>
          <a:solidFill>
            <a:schemeClr val="tx1"/>
          </a:solidFill>
          <a:latin typeface="+mn-lt"/>
        </a:defRPr>
      </a:lvl2pPr>
      <a:lvl3pPr marL="914400" indent="-228600" algn="l" rtl="0" eaLnBrk="0" fontAlgn="base" hangingPunct="0">
        <a:spcBef>
          <a:spcPct val="0"/>
        </a:spcBef>
        <a:spcAft>
          <a:spcPct val="20000"/>
        </a:spcAft>
        <a:buClr>
          <a:srgbClr val="1B5527"/>
        </a:buClr>
        <a:buSzPct val="110000"/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1257300" indent="-228600" algn="l" rtl="0" eaLnBrk="0" fontAlgn="base" hangingPunct="0">
        <a:spcBef>
          <a:spcPct val="0"/>
        </a:spcBef>
        <a:spcAft>
          <a:spcPct val="20000"/>
        </a:spcAft>
        <a:buClr>
          <a:srgbClr val="1B5527"/>
        </a:buClr>
        <a:buChar char="•"/>
        <a:defRPr sz="1400">
          <a:solidFill>
            <a:schemeClr val="tx1"/>
          </a:solidFill>
          <a:latin typeface="+mn-lt"/>
        </a:defRPr>
      </a:lvl4pPr>
      <a:lvl5pPr marL="1600200" indent="-228600" algn="l" rtl="0" eaLnBrk="0" fontAlgn="base" hangingPunct="0">
        <a:spcBef>
          <a:spcPct val="0"/>
        </a:spcBef>
        <a:spcAft>
          <a:spcPct val="20000"/>
        </a:spcAft>
        <a:buClr>
          <a:srgbClr val="1B5527"/>
        </a:buClr>
        <a:buChar char="»"/>
        <a:defRPr sz="1200">
          <a:solidFill>
            <a:schemeClr val="tx1"/>
          </a:solidFill>
          <a:latin typeface="+mn-lt"/>
        </a:defRPr>
      </a:lvl5pPr>
      <a:lvl6pPr marL="2057400" indent="-228600" algn="l" rtl="0" fontAlgn="base">
        <a:spcBef>
          <a:spcPct val="0"/>
        </a:spcBef>
        <a:spcAft>
          <a:spcPct val="20000"/>
        </a:spcAft>
        <a:buClr>
          <a:srgbClr val="1B5527"/>
        </a:buClr>
        <a:buChar char="»"/>
        <a:defRPr sz="1200">
          <a:solidFill>
            <a:schemeClr val="tx1"/>
          </a:solidFill>
          <a:latin typeface="+mn-lt"/>
        </a:defRPr>
      </a:lvl6pPr>
      <a:lvl7pPr marL="2514600" indent="-228600" algn="l" rtl="0" fontAlgn="base">
        <a:spcBef>
          <a:spcPct val="0"/>
        </a:spcBef>
        <a:spcAft>
          <a:spcPct val="20000"/>
        </a:spcAft>
        <a:buClr>
          <a:srgbClr val="1B5527"/>
        </a:buClr>
        <a:buChar char="»"/>
        <a:defRPr sz="1200">
          <a:solidFill>
            <a:schemeClr val="tx1"/>
          </a:solidFill>
          <a:latin typeface="+mn-lt"/>
        </a:defRPr>
      </a:lvl7pPr>
      <a:lvl8pPr marL="2971800" indent="-228600" algn="l" rtl="0" fontAlgn="base">
        <a:spcBef>
          <a:spcPct val="0"/>
        </a:spcBef>
        <a:spcAft>
          <a:spcPct val="20000"/>
        </a:spcAft>
        <a:buClr>
          <a:srgbClr val="1B5527"/>
        </a:buClr>
        <a:buChar char="»"/>
        <a:defRPr sz="1200">
          <a:solidFill>
            <a:schemeClr val="tx1"/>
          </a:solidFill>
          <a:latin typeface="+mn-lt"/>
        </a:defRPr>
      </a:lvl8pPr>
      <a:lvl9pPr marL="3429000" indent="-228600" algn="l" rtl="0" fontAlgn="base">
        <a:spcBef>
          <a:spcPct val="0"/>
        </a:spcBef>
        <a:spcAft>
          <a:spcPct val="20000"/>
        </a:spcAft>
        <a:buClr>
          <a:srgbClr val="1B5527"/>
        </a:buClr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55" name="Rectangle 19"/>
          <p:cNvSpPr>
            <a:spLocks noChangeArrowheads="1"/>
          </p:cNvSpPr>
          <p:nvPr userDrawn="1"/>
        </p:nvSpPr>
        <p:spPr bwMode="auto">
          <a:xfrm>
            <a:off x="2914650" y="1"/>
            <a:ext cx="6229350" cy="1371599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1B5527">
                  <a:alpha val="42999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i="1">
              <a:solidFill>
                <a:srgbClr val="000000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13063" y="76200"/>
            <a:ext cx="52593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8788" y="1536700"/>
            <a:ext cx="8229600" cy="449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007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341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i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007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341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 i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007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18350" y="6381750"/>
            <a:ext cx="1498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 i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A484138-E6BD-406D-8ED4-58BD790F7C8C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032" name="Picture 16" descr="DOE-NE LOGO (Vertital) A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200" y="87313"/>
            <a:ext cx="2743200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0753" name="Line 17"/>
          <p:cNvSpPr>
            <a:spLocks noChangeShapeType="1"/>
          </p:cNvSpPr>
          <p:nvPr userDrawn="1"/>
        </p:nvSpPr>
        <p:spPr bwMode="auto">
          <a:xfrm>
            <a:off x="319430" y="1295400"/>
            <a:ext cx="8686800" cy="0"/>
          </a:xfrm>
          <a:prstGeom prst="line">
            <a:avLst/>
          </a:prstGeom>
          <a:noFill/>
          <a:ln w="38100">
            <a:solidFill>
              <a:srgbClr val="1B5527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i="1">
              <a:solidFill>
                <a:srgbClr val="000000"/>
              </a:solidFill>
            </a:endParaRPr>
          </a:p>
        </p:txBody>
      </p:sp>
      <p:sp>
        <p:nvSpPr>
          <p:cNvPr id="500754" name="Line 18"/>
          <p:cNvSpPr>
            <a:spLocks noChangeShapeType="1"/>
          </p:cNvSpPr>
          <p:nvPr userDrawn="1"/>
        </p:nvSpPr>
        <p:spPr bwMode="auto">
          <a:xfrm>
            <a:off x="548030" y="1371600"/>
            <a:ext cx="8595360" cy="0"/>
          </a:xfrm>
          <a:prstGeom prst="line">
            <a:avLst/>
          </a:prstGeom>
          <a:noFill/>
          <a:ln w="38100">
            <a:solidFill>
              <a:srgbClr val="E8BB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i="1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B5527"/>
          </a:solidFill>
          <a:latin typeface="Arial" charset="0"/>
        </a:defRPr>
      </a:lvl9pPr>
    </p:titleStyle>
    <p:bodyStyle>
      <a:lvl1pPr marL="282575" indent="-282575" algn="l" rtl="0" eaLnBrk="0" fontAlgn="base" hangingPunct="0">
        <a:spcBef>
          <a:spcPct val="10000"/>
        </a:spcBef>
        <a:spcAft>
          <a:spcPct val="10000"/>
        </a:spcAft>
        <a:buClr>
          <a:srgbClr val="1B5527"/>
        </a:buClr>
        <a:buFont typeface="Wingdings" pitchFamily="2" charset="2"/>
        <a:buChar char="n"/>
        <a:defRPr sz="1600" b="1">
          <a:solidFill>
            <a:srgbClr val="000000"/>
          </a:solidFill>
          <a:latin typeface="+mn-lt"/>
          <a:ea typeface="ＭＳ Ｐゴシック" charset="-128"/>
          <a:cs typeface="ＭＳ Ｐゴシック" charset="-128"/>
        </a:defRPr>
      </a:lvl1pPr>
      <a:lvl2pPr marL="685800" indent="-288925" algn="l" rtl="0" eaLnBrk="0" fontAlgn="base" hangingPunct="0">
        <a:spcBef>
          <a:spcPct val="10000"/>
        </a:spcBef>
        <a:spcAft>
          <a:spcPct val="10000"/>
        </a:spcAft>
        <a:buClr>
          <a:srgbClr val="2461AA"/>
        </a:buClr>
        <a:buChar char="–"/>
        <a:defRPr sz="1400">
          <a:solidFill>
            <a:srgbClr val="000000"/>
          </a:solidFill>
          <a:latin typeface="+mn-lt"/>
          <a:ea typeface="ＭＳ Ｐゴシック" charset="-128"/>
        </a:defRPr>
      </a:lvl2pPr>
      <a:lvl3pPr marL="968375" indent="-168275" algn="l" rtl="0" eaLnBrk="0" fontAlgn="base" hangingPunct="0">
        <a:spcBef>
          <a:spcPct val="10000"/>
        </a:spcBef>
        <a:spcAft>
          <a:spcPct val="10000"/>
        </a:spcAft>
        <a:buClr>
          <a:srgbClr val="2461AA"/>
        </a:buClr>
        <a:buFont typeface="Times" pitchFamily="18" charset="0"/>
        <a:buChar char="•"/>
        <a:defRPr sz="1200" i="1">
          <a:solidFill>
            <a:srgbClr val="000000"/>
          </a:solidFill>
          <a:latin typeface="+mn-lt"/>
          <a:ea typeface="ＭＳ Ｐゴシック" charset="-128"/>
        </a:defRPr>
      </a:lvl3pPr>
      <a:lvl4pPr marL="1363663" indent="-280988" algn="l" rtl="0" eaLnBrk="0" fontAlgn="base" hangingPunct="0">
        <a:spcBef>
          <a:spcPct val="10000"/>
        </a:spcBef>
        <a:spcAft>
          <a:spcPct val="10000"/>
        </a:spcAft>
        <a:buClr>
          <a:srgbClr val="2461AA"/>
        </a:buClr>
        <a:buFont typeface="Times" pitchFamily="18" charset="0"/>
        <a:buChar char="–"/>
        <a:defRPr sz="1600">
          <a:solidFill>
            <a:srgbClr val="000000"/>
          </a:solidFill>
          <a:latin typeface="+mn-lt"/>
          <a:ea typeface="ＭＳ Ｐゴシック" charset="-128"/>
        </a:defRPr>
      </a:lvl4pPr>
      <a:lvl5pPr marL="1652588" indent="-174625" algn="l" rtl="0" eaLnBrk="0" fontAlgn="base" hangingPunct="0">
        <a:spcBef>
          <a:spcPct val="10000"/>
        </a:spcBef>
        <a:spcAft>
          <a:spcPct val="10000"/>
        </a:spcAft>
        <a:buClr>
          <a:srgbClr val="2461AA"/>
        </a:buClr>
        <a:buFont typeface="Times" pitchFamily="18" charset="0"/>
        <a:buChar char="•"/>
        <a:defRPr sz="1600" i="1">
          <a:solidFill>
            <a:srgbClr val="000000"/>
          </a:solidFill>
          <a:latin typeface="+mn-lt"/>
          <a:ea typeface="ＭＳ Ｐゴシック" charset="-128"/>
        </a:defRPr>
      </a:lvl5pPr>
      <a:lvl6pPr marL="2109788" indent="-174625" algn="l" rtl="0" eaLnBrk="0" fontAlgn="base" hangingPunct="0">
        <a:spcBef>
          <a:spcPct val="10000"/>
        </a:spcBef>
        <a:spcAft>
          <a:spcPct val="10000"/>
        </a:spcAft>
        <a:buClr>
          <a:srgbClr val="2461AA"/>
        </a:buClr>
        <a:buFont typeface="Times" charset="0"/>
        <a:buChar char="•"/>
        <a:defRPr sz="1600" i="1">
          <a:solidFill>
            <a:srgbClr val="000000"/>
          </a:solidFill>
          <a:latin typeface="+mn-lt"/>
          <a:ea typeface="ＭＳ Ｐゴシック" charset="-128"/>
        </a:defRPr>
      </a:lvl6pPr>
      <a:lvl7pPr marL="2566988" indent="-174625" algn="l" rtl="0" eaLnBrk="0" fontAlgn="base" hangingPunct="0">
        <a:spcBef>
          <a:spcPct val="10000"/>
        </a:spcBef>
        <a:spcAft>
          <a:spcPct val="10000"/>
        </a:spcAft>
        <a:buClr>
          <a:srgbClr val="2461AA"/>
        </a:buClr>
        <a:buFont typeface="Times" charset="0"/>
        <a:buChar char="•"/>
        <a:defRPr sz="1600" i="1">
          <a:solidFill>
            <a:srgbClr val="000000"/>
          </a:solidFill>
          <a:latin typeface="+mn-lt"/>
          <a:ea typeface="ＭＳ Ｐゴシック" charset="-128"/>
        </a:defRPr>
      </a:lvl7pPr>
      <a:lvl8pPr marL="3024188" indent="-174625" algn="l" rtl="0" eaLnBrk="0" fontAlgn="base" hangingPunct="0">
        <a:spcBef>
          <a:spcPct val="10000"/>
        </a:spcBef>
        <a:spcAft>
          <a:spcPct val="10000"/>
        </a:spcAft>
        <a:buClr>
          <a:srgbClr val="2461AA"/>
        </a:buClr>
        <a:buFont typeface="Times" charset="0"/>
        <a:buChar char="•"/>
        <a:defRPr sz="1600" i="1">
          <a:solidFill>
            <a:srgbClr val="000000"/>
          </a:solidFill>
          <a:latin typeface="+mn-lt"/>
          <a:ea typeface="ＭＳ Ｐゴシック" charset="-128"/>
        </a:defRPr>
      </a:lvl8pPr>
      <a:lvl9pPr marL="3481388" indent="-174625" algn="l" rtl="0" eaLnBrk="0" fontAlgn="base" hangingPunct="0">
        <a:spcBef>
          <a:spcPct val="10000"/>
        </a:spcBef>
        <a:spcAft>
          <a:spcPct val="10000"/>
        </a:spcAft>
        <a:buClr>
          <a:srgbClr val="2461AA"/>
        </a:buClr>
        <a:buFont typeface="Times" charset="0"/>
        <a:buChar char="•"/>
        <a:defRPr sz="1600" i="1">
          <a:solidFill>
            <a:srgbClr val="000000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>
                <a:latin typeface="Aptos" panose="020B0004020202020204" pitchFamily="34" charset="0"/>
              </a:rPr>
              <a:t>Quad Chart Instructions – updated April 2025</a:t>
            </a:r>
          </a:p>
        </p:txBody>
      </p:sp>
      <p:sp>
        <p:nvSpPr>
          <p:cNvPr id="1843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>
                <a:srgbClr val="0D4F15"/>
              </a:buClr>
            </a:pPr>
            <a:r>
              <a:rPr lang="en-US" dirty="0">
                <a:latin typeface="Aptos" panose="020B0004020202020204" pitchFamily="34" charset="0"/>
              </a:rPr>
              <a:t>Quad charts are analogous to an “elevator speech”</a:t>
            </a:r>
          </a:p>
          <a:p>
            <a:pPr marL="685800" marR="0" lvl="1" indent="-288925" algn="l" defTabSz="914400" rtl="0" eaLnBrk="0" fontAlgn="base" latinLnBrk="0" hangingPunct="0">
              <a:lnSpc>
                <a:spcPct val="100000"/>
              </a:lnSpc>
              <a:spcBef>
                <a:spcPct val="10000"/>
              </a:spcBef>
              <a:spcAft>
                <a:spcPct val="10000"/>
              </a:spcAft>
              <a:buClr>
                <a:srgbClr val="0D4F15"/>
              </a:buClr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ＭＳ Ｐゴシック" charset="-128"/>
              </a:rPr>
              <a:t>You have minimal time to briefly inform a non-technical audience about the merits of your technology and create interest</a:t>
            </a:r>
          </a:p>
          <a:p>
            <a:pPr>
              <a:buClr>
                <a:srgbClr val="0D4F15"/>
              </a:buClr>
            </a:pPr>
            <a:endParaRPr lang="en-US" dirty="0">
              <a:latin typeface="Aptos" panose="020B0004020202020204" pitchFamily="34" charset="0"/>
            </a:endParaRPr>
          </a:p>
          <a:p>
            <a:pPr>
              <a:buClr>
                <a:srgbClr val="0D4F15"/>
              </a:buClr>
            </a:pPr>
            <a:r>
              <a:rPr lang="en-US" dirty="0">
                <a:latin typeface="Aptos" panose="020B0004020202020204" pitchFamily="34" charset="0"/>
              </a:rPr>
              <a:t>Provide only high level information of the project </a:t>
            </a:r>
          </a:p>
          <a:p>
            <a:pPr>
              <a:buClr>
                <a:srgbClr val="0D4F15"/>
              </a:buClr>
            </a:pPr>
            <a:endParaRPr lang="en-US" dirty="0">
              <a:latin typeface="Aptos" panose="020B0004020202020204" pitchFamily="34" charset="0"/>
            </a:endParaRPr>
          </a:p>
          <a:p>
            <a:pPr>
              <a:buClr>
                <a:srgbClr val="0D4F15"/>
              </a:buClr>
            </a:pPr>
            <a:r>
              <a:rPr lang="en-US" dirty="0">
                <a:latin typeface="Aptos" panose="020B0004020202020204" pitchFamily="34" charset="0"/>
              </a:rPr>
              <a:t>Font </a:t>
            </a:r>
          </a:p>
          <a:p>
            <a:pPr lvl="1">
              <a:buClr>
                <a:srgbClr val="0D4F15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  <a:latin typeface="Aptos" panose="020B0004020202020204" pitchFamily="34" charset="0"/>
              </a:rPr>
              <a:t>Title - Aptos Font 28 (unless smaller is required to fit within text box)</a:t>
            </a:r>
          </a:p>
          <a:p>
            <a:pPr lvl="1">
              <a:buClr>
                <a:srgbClr val="0D4F15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  <a:latin typeface="Aptos" panose="020B0004020202020204" pitchFamily="34" charset="0"/>
              </a:rPr>
              <a:t>General Text - Aptos Font 9</a:t>
            </a:r>
          </a:p>
          <a:p>
            <a:pPr lvl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US" dirty="0">
                <a:latin typeface="Aptos" panose="020B0004020202020204" pitchFamily="34" charset="0"/>
              </a:rPr>
              <a:t>Do not change font</a:t>
            </a:r>
          </a:p>
          <a:p>
            <a:pPr lvl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US" dirty="0">
                <a:latin typeface="Aptos" panose="020B0004020202020204" pitchFamily="34" charset="0"/>
              </a:rPr>
              <a:t>Do not bold, underline or italicize unless already done in the template</a:t>
            </a:r>
          </a:p>
          <a:p>
            <a:pPr>
              <a:buClr>
                <a:srgbClr val="0D4F15"/>
              </a:buClr>
            </a:pPr>
            <a:endParaRPr lang="en-US" dirty="0">
              <a:latin typeface="Aptos" panose="020B0004020202020204" pitchFamily="34" charset="0"/>
            </a:endParaRPr>
          </a:p>
          <a:p>
            <a:pPr>
              <a:buClr>
                <a:srgbClr val="0D4F15"/>
              </a:buClr>
            </a:pPr>
            <a:r>
              <a:rPr lang="en-US" dirty="0">
                <a:latin typeface="Aptos" panose="020B0004020202020204" pitchFamily="34" charset="0"/>
              </a:rPr>
              <a:t>Text in each given quadrant</a:t>
            </a:r>
          </a:p>
          <a:p>
            <a:pPr lvl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US" dirty="0">
                <a:latin typeface="Aptos" panose="020B0004020202020204" pitchFamily="34" charset="0"/>
              </a:rPr>
              <a:t>Do not enter more text than will fit within a given quadrant</a:t>
            </a:r>
          </a:p>
          <a:p>
            <a:pPr lvl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US" dirty="0">
                <a:latin typeface="Aptos" panose="020B0004020202020204" pitchFamily="34" charset="0"/>
              </a:rPr>
              <a:t>Do not attempt to resize quadrants</a:t>
            </a:r>
          </a:p>
          <a:p>
            <a:pPr lvl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US" dirty="0">
                <a:latin typeface="Aptos" panose="020B0004020202020204" pitchFamily="34" charset="0"/>
              </a:rPr>
              <a:t>The field title’s vertical position can be adjusted to increase/decrease space as necessary to accommodate the</a:t>
            </a:r>
          </a:p>
          <a:p>
            <a:pPr marL="396875" lvl="1" indent="0">
              <a:buClr>
                <a:srgbClr val="C00000"/>
              </a:buClr>
              <a:buNone/>
            </a:pPr>
            <a:r>
              <a:rPr lang="en-US" dirty="0">
                <a:latin typeface="Aptos" panose="020B0004020202020204" pitchFamily="34" charset="0"/>
              </a:rPr>
              <a:t>	 provided information; purpose, outcomes, results, accomplishments, issues</a:t>
            </a:r>
          </a:p>
          <a:p>
            <a:pPr>
              <a:buClr>
                <a:srgbClr val="0D4F15"/>
              </a:buClr>
            </a:pPr>
            <a:endParaRPr lang="en-US" dirty="0">
              <a:latin typeface="Aptos" panose="020B0004020202020204" pitchFamily="34" charset="0"/>
            </a:endParaRPr>
          </a:p>
          <a:p>
            <a:pPr>
              <a:buClr>
                <a:srgbClr val="0D4F15"/>
              </a:buClr>
            </a:pPr>
            <a:r>
              <a:rPr lang="en-US" dirty="0">
                <a:latin typeface="Aptos" panose="020B0004020202020204" pitchFamily="34" charset="0"/>
              </a:rPr>
              <a:t>Graphics and photos may be included in the “results” and “ details” quadrants</a:t>
            </a:r>
          </a:p>
          <a:p>
            <a:pPr>
              <a:buClr>
                <a:srgbClr val="0D4F15"/>
              </a:buClr>
            </a:pPr>
            <a:endParaRPr lang="en-US" dirty="0">
              <a:latin typeface="Aptos" panose="020B0004020202020204" pitchFamily="34" charset="0"/>
            </a:endParaRPr>
          </a:p>
          <a:p>
            <a:pPr>
              <a:buClr>
                <a:srgbClr val="0D4F15"/>
              </a:buClr>
            </a:pPr>
            <a:r>
              <a:rPr lang="en-US" dirty="0">
                <a:latin typeface="Aptos" panose="020B0004020202020204" pitchFamily="34" charset="0"/>
              </a:rPr>
              <a:t>Update TPOC and CO within a few days if a PI, collaborator, or POC change occurs</a:t>
            </a:r>
          </a:p>
          <a:p>
            <a:pPr lvl="1">
              <a:buClr>
                <a:srgbClr val="0D4F15"/>
              </a:buClr>
              <a:buFont typeface="Courier New" panose="02070309020205020404" pitchFamily="49" charset="0"/>
              <a:buChar char="o"/>
            </a:pPr>
            <a:r>
              <a:rPr lang="en-US" dirty="0">
                <a:latin typeface="Aptos" panose="020B0004020202020204" pitchFamily="34" charset="0"/>
              </a:rPr>
              <a:t>Unless a specific change occurs, only bottom right “results” &amp; bottom left “details” quadrants require updates</a:t>
            </a:r>
          </a:p>
          <a:p>
            <a:endParaRPr lang="en-US" dirty="0">
              <a:latin typeface="Aptos" panose="020B0004020202020204" pitchFamily="34" charset="0"/>
            </a:endParaRPr>
          </a:p>
          <a:p>
            <a:endParaRPr lang="en-US" sz="1600" dirty="0">
              <a:latin typeface="Aptos" panose="020B0004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5C89722-EB5E-D89C-17B0-1271C7477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6D15-3050-48E3-9269-C044A5F0280D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73502A-1BD1-B41A-949B-402264F3906D}"/>
              </a:ext>
            </a:extLst>
          </p:cNvPr>
          <p:cNvSpPr txBox="1"/>
          <p:nvPr/>
        </p:nvSpPr>
        <p:spPr>
          <a:xfrm>
            <a:off x="381000" y="1447800"/>
            <a:ext cx="4580626" cy="23962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2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TITLE BLOCK 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TITLE</a:t>
            </a: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(adjust font to wrap into and fill field size) </a:t>
            </a:r>
            <a:r>
              <a:rPr lang="en-US" sz="1200" b="1" kern="100" dirty="0">
                <a:solidFill>
                  <a:srgbClr val="0000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Advance Quad Chart Design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WORK PACKAGE DETAIL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Project FY-ID </a:t>
            </a:r>
            <a:r>
              <a:rPr lang="en-US" sz="1200" b="1" kern="100" dirty="0">
                <a:solidFill>
                  <a:srgbClr val="0000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24-12345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2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Contract Identification </a:t>
            </a:r>
            <a:r>
              <a:rPr lang="en-US" sz="1200" b="1" kern="100" dirty="0">
                <a:solidFill>
                  <a:srgbClr val="0000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DE-NE-0009876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Period of Performance covered by Quad Chart </a:t>
            </a:r>
            <a:r>
              <a:rPr lang="en-US" sz="1200" b="1" kern="100" dirty="0">
                <a:solidFill>
                  <a:srgbClr val="0000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FY25 Q3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</a:pPr>
            <a:r>
              <a:rPr lang="en-US" sz="12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Frequency of Quad Chart </a:t>
            </a:r>
            <a:r>
              <a:rPr lang="en-US" sz="1200" b="1" kern="100" dirty="0">
                <a:solidFill>
                  <a:srgbClr val="0000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Quarterly, Semiannual, Annual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F29D99-E670-8D1D-0B81-4A1FCE633754}"/>
              </a:ext>
            </a:extLst>
          </p:cNvPr>
          <p:cNvSpPr txBox="1"/>
          <p:nvPr/>
        </p:nvSpPr>
        <p:spPr>
          <a:xfrm>
            <a:off x="4648200" y="1447800"/>
            <a:ext cx="4580626" cy="5295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Fours sections clockwise from upper left 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2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OVERVIEW – IMPACT – RESULTS – DETAILS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OVERVIEW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Purpose: </a:t>
            </a:r>
            <a:r>
              <a:rPr lang="en-US" sz="1200" kern="100" dirty="0">
                <a:solidFill>
                  <a:srgbClr val="0000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intention or objective for the project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2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Outcomes: </a:t>
            </a:r>
            <a:r>
              <a:rPr lang="en-US" sz="1200" kern="100" dirty="0">
                <a:solidFill>
                  <a:srgbClr val="0000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expected outcomes for the project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IMPACT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Logical Path: </a:t>
            </a:r>
            <a:r>
              <a:rPr lang="en-US" sz="1200" kern="100" dirty="0">
                <a:solidFill>
                  <a:srgbClr val="0000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conceptual project progression described using any one or combination of: words, graphics, schedule, milestone list, etc.</a:t>
            </a:r>
            <a:endParaRPr lang="en-US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RESULTS </a:t>
            </a: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(self explanatory)</a:t>
            </a: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Results:</a:t>
            </a: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Accomplishments:</a:t>
            </a: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Issues:</a:t>
            </a:r>
          </a:p>
          <a:p>
            <a:pPr>
              <a:buNone/>
            </a:pPr>
            <a:r>
              <a:rPr lang="en-US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(use this RESULTS section for words, graphics, photos, which are allowed to spill over into the DETAILS section open space)</a:t>
            </a:r>
            <a:endParaRPr lang="en-US" dirty="0"/>
          </a:p>
        </p:txBody>
      </p:sp>
      <p:sp>
        <p:nvSpPr>
          <p:cNvPr id="7" name="Title 8">
            <a:extLst>
              <a:ext uri="{FF2B5EF4-FFF2-40B4-BE49-F238E27FC236}">
                <a16:creationId xmlns:a16="http://schemas.microsoft.com/office/drawing/2014/main" id="{D7C90283-EE36-81EB-4CD2-177C5C90295D}"/>
              </a:ext>
            </a:extLst>
          </p:cNvPr>
          <p:cNvSpPr txBox="1">
            <a:spLocks/>
          </p:cNvSpPr>
          <p:nvPr/>
        </p:nvSpPr>
        <p:spPr>
          <a:xfrm>
            <a:off x="2913063" y="76200"/>
            <a:ext cx="5259387" cy="1143000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B5527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B5527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B5527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B5527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B5527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B5527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B5527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B5527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B5527"/>
                </a:solidFill>
                <a:latin typeface="Arial" charset="0"/>
              </a:defRPr>
            </a:lvl9pPr>
          </a:lstStyle>
          <a:p>
            <a:pPr algn="ctr"/>
            <a:r>
              <a:rPr lang="en-US" kern="0" dirty="0">
                <a:latin typeface="Aptos" panose="020B0004020202020204" pitchFamily="34" charset="0"/>
              </a:rPr>
              <a:t>Quad Chart Guidance and Examples</a:t>
            </a:r>
          </a:p>
        </p:txBody>
      </p:sp>
    </p:spTree>
    <p:extLst>
      <p:ext uri="{BB962C8B-B14F-4D97-AF65-F5344CB8AC3E}">
        <p14:creationId xmlns:p14="http://schemas.microsoft.com/office/powerpoint/2010/main" val="1471913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4695FA-CA6D-CDAA-CA1D-8B7E79F549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851472-976E-AD86-84CA-72AEA2933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6D15-3050-48E3-9269-C044A5F0280D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3" name="Rectangle 39">
            <a:extLst>
              <a:ext uri="{FF2B5EF4-FFF2-40B4-BE49-F238E27FC236}">
                <a16:creationId xmlns:a16="http://schemas.microsoft.com/office/drawing/2014/main" id="{CC7B3111-DE26-20C8-9982-57F38E968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669" y="1447800"/>
            <a:ext cx="5052730" cy="471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DETAILS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Principal Investigator: (Co-PI’s optional)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Chris Wright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Institution: (primary or lead institution)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University of Success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Collaborators: (university, national laboratory, etc.)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IDK, LANL, INL, PNNL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Duration: (award period of performance)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30 months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Time Remaining: (after the period described in this Quad Chart)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6 months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Total Funding Level: (at inception of award)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$3,000,000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Fund Balance: (after the period described in this Quad Chart)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$1,566,000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Technical Point Of Contact: (TPOC for this award)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Ned Lear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Federal Manager (Technical Project Officer):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Fred Earl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Work package number (WP):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NU-24-DC-ID-020456-07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Milestones: milestone list to include level and number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M2-34</a:t>
            </a:r>
            <a:endParaRPr kumimoji="0" lang="en-US" altLang="en-US" sz="600" b="1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five color fields indicate progress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C6EAE10E-B121-9839-3572-0FEC81D6FB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6034" y="5271516"/>
            <a:ext cx="5957316" cy="1586484"/>
          </a:xfrm>
          <a:prstGeom prst="rect">
            <a:avLst/>
          </a:prstGeom>
        </p:spPr>
      </p:pic>
      <p:sp>
        <p:nvSpPr>
          <p:cNvPr id="51" name="Title 8">
            <a:extLst>
              <a:ext uri="{FF2B5EF4-FFF2-40B4-BE49-F238E27FC236}">
                <a16:creationId xmlns:a16="http://schemas.microsoft.com/office/drawing/2014/main" id="{ADCAACA3-1742-56B6-7520-0C5CB87956A3}"/>
              </a:ext>
            </a:extLst>
          </p:cNvPr>
          <p:cNvSpPr txBox="1">
            <a:spLocks/>
          </p:cNvSpPr>
          <p:nvPr/>
        </p:nvSpPr>
        <p:spPr>
          <a:xfrm>
            <a:off x="2913063" y="76200"/>
            <a:ext cx="5259387" cy="1143000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B5527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B5527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B5527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B5527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B5527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B5527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B5527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B5527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B5527"/>
                </a:solidFill>
                <a:latin typeface="Arial" charset="0"/>
              </a:defRPr>
            </a:lvl9pPr>
          </a:lstStyle>
          <a:p>
            <a:pPr algn="ctr"/>
            <a:r>
              <a:rPr lang="en-US" kern="0" dirty="0">
                <a:latin typeface="Aptos" panose="020B0004020202020204" pitchFamily="34" charset="0"/>
              </a:rPr>
              <a:t>Quad Chart Guidance and Examples</a:t>
            </a:r>
          </a:p>
        </p:txBody>
      </p:sp>
    </p:spTree>
    <p:extLst>
      <p:ext uri="{BB962C8B-B14F-4D97-AF65-F5344CB8AC3E}">
        <p14:creationId xmlns:p14="http://schemas.microsoft.com/office/powerpoint/2010/main" val="2406159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18"/>
          <p:cNvSpPr>
            <a:spLocks noChangeShapeType="1"/>
          </p:cNvSpPr>
          <p:nvPr/>
        </p:nvSpPr>
        <p:spPr bwMode="auto">
          <a:xfrm>
            <a:off x="542925" y="1143000"/>
            <a:ext cx="8601076" cy="0"/>
          </a:xfrm>
          <a:prstGeom prst="line">
            <a:avLst/>
          </a:prstGeom>
          <a:noFill/>
          <a:ln w="38100">
            <a:solidFill>
              <a:srgbClr val="E8BB00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Line 17"/>
          <p:cNvSpPr>
            <a:spLocks noChangeShapeType="1"/>
          </p:cNvSpPr>
          <p:nvPr/>
        </p:nvSpPr>
        <p:spPr bwMode="auto">
          <a:xfrm>
            <a:off x="304800" y="1066800"/>
            <a:ext cx="8686799" cy="0"/>
          </a:xfrm>
          <a:prstGeom prst="line">
            <a:avLst/>
          </a:prstGeom>
          <a:noFill/>
          <a:ln w="38100">
            <a:solidFill>
              <a:srgbClr val="1B5527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151833"/>
              </p:ext>
            </p:extLst>
          </p:nvPr>
        </p:nvGraphicFramePr>
        <p:xfrm>
          <a:off x="0" y="1195711"/>
          <a:ext cx="9144000" cy="71787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9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15567">
                <a:tc>
                  <a:txBody>
                    <a:bodyPr/>
                    <a:lstStyle/>
                    <a:p>
                      <a:pPr marL="91440"/>
                      <a:r>
                        <a:rPr lang="en-US" sz="900" b="1" u="none" dirty="0">
                          <a:latin typeface="Aptos" panose="020B0004020202020204" pitchFamily="34" charset="0"/>
                          <a:cs typeface="Arial" pitchFamily="34" charset="0"/>
                        </a:rPr>
                        <a:t>Purpose:</a:t>
                      </a:r>
                    </a:p>
                    <a:p>
                      <a:pPr marL="91440"/>
                      <a:endParaRPr lang="en-US" sz="900" b="1" u="none" baseline="0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b="1" u="none" baseline="0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b="1" u="none" baseline="0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b="1" u="none" baseline="0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b="1" u="none" baseline="0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b="1" u="none" baseline="0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b="0" u="none" baseline="0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r>
                        <a:rPr lang="en-US" sz="900" b="1" u="none" baseline="0" dirty="0">
                          <a:latin typeface="Aptos" panose="020B0004020202020204" pitchFamily="34" charset="0"/>
                          <a:cs typeface="Arial" pitchFamily="34" charset="0"/>
                        </a:rPr>
                        <a:t>Outcomes:</a:t>
                      </a:r>
                      <a:r>
                        <a:rPr lang="en-US" sz="900" b="0" u="none" baseline="0" dirty="0">
                          <a:latin typeface="Aptos" panose="020B0004020202020204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endParaRPr lang="en-US" sz="900" b="0" u="none" baseline="0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1440"/>
                      <a:r>
                        <a:rPr lang="en-US" sz="900" b="1" u="none" dirty="0">
                          <a:latin typeface="Aptos" panose="020B0004020202020204" pitchFamily="34" charset="0"/>
                          <a:cs typeface="Arial" pitchFamily="34" charset="0"/>
                        </a:rPr>
                        <a:t>Logical</a:t>
                      </a:r>
                      <a:r>
                        <a:rPr lang="en-US" sz="900" b="1" u="none" baseline="0" dirty="0">
                          <a:latin typeface="Aptos" panose="020B0004020202020204" pitchFamily="34" charset="0"/>
                          <a:cs typeface="Arial" pitchFamily="34" charset="0"/>
                        </a:rPr>
                        <a:t> Path:</a:t>
                      </a:r>
                      <a:endParaRPr lang="en-US" sz="900" b="1" u="sng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b="1" u="sng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b="1" u="sng" baseline="0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b="1" u="sng" baseline="0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b="1" u="sng" baseline="0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b="1" u="sng" baseline="0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b="1" u="sng" baseline="0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b="1" u="sng" baseline="0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b="1" u="sng" baseline="0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29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u="sng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90763" algn="l"/>
                        </a:tabLst>
                        <a:defRPr/>
                      </a:pPr>
                      <a:endParaRPr lang="en-US" sz="900" b="0" u="none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90763" algn="l"/>
                        </a:tabLst>
                        <a:defRPr/>
                      </a:pPr>
                      <a:endParaRPr lang="en-US" sz="900" b="0" u="none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90763" algn="l"/>
                        </a:tabLst>
                        <a:defRPr/>
                      </a:pPr>
                      <a:endParaRPr lang="en-US" sz="900" b="0" u="none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90763" algn="l"/>
                        </a:tabLst>
                        <a:defRPr/>
                      </a:pPr>
                      <a:endParaRPr lang="en-US" sz="900" b="0" u="none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90763" algn="l"/>
                        </a:tabLst>
                        <a:defRPr/>
                      </a:pPr>
                      <a:endParaRPr lang="en-US" sz="900" b="0" u="none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90763" algn="l"/>
                        </a:tabLst>
                        <a:defRPr/>
                      </a:pPr>
                      <a:endParaRPr lang="en-US" sz="900" b="0" u="none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90763" algn="l"/>
                        </a:tabLst>
                        <a:defRPr/>
                      </a:pPr>
                      <a:endParaRPr lang="en-US" sz="900" b="0" u="none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90763" algn="l"/>
                        </a:tabLst>
                        <a:defRPr/>
                      </a:pPr>
                      <a:endParaRPr lang="en-US" sz="900" b="0" u="none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90763" algn="l"/>
                        </a:tabLst>
                        <a:defRPr/>
                      </a:pPr>
                      <a:r>
                        <a:rPr lang="en-US" sz="900" b="0" u="none" dirty="0">
                          <a:latin typeface="Aptos" panose="020B0004020202020204" pitchFamily="34" charset="0"/>
                          <a:cs typeface="Arial" pitchFamily="34" charset="0"/>
                        </a:rPr>
                        <a:t>Principal Investigator</a:t>
                      </a:r>
                      <a:r>
                        <a:rPr lang="en-US" sz="900" b="1" u="none" dirty="0">
                          <a:latin typeface="Aptos" panose="020B0004020202020204" pitchFamily="34" charset="0"/>
                          <a:cs typeface="Arial" pitchFamily="34" charset="0"/>
                        </a:rPr>
                        <a:t>: </a:t>
                      </a:r>
                      <a:r>
                        <a:rPr lang="en-US" sz="900" b="0" u="none" dirty="0">
                          <a:latin typeface="Aptos" panose="020B000402020202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900" b="1" u="none" dirty="0">
                          <a:solidFill>
                            <a:srgbClr val="0000FF"/>
                          </a:solidFill>
                          <a:latin typeface="Aptos" panose="020B0004020202020204" pitchFamily="34" charset="0"/>
                          <a:cs typeface="Arial" pitchFamily="34" charset="0"/>
                        </a:rPr>
                        <a:t>Chris Rite</a:t>
                      </a:r>
                    </a:p>
                    <a:p>
                      <a:pPr marL="9144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u="none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u="none" dirty="0">
                          <a:latin typeface="Aptos" panose="020B0004020202020204" pitchFamily="34" charset="0"/>
                          <a:cs typeface="Arial" pitchFamily="34" charset="0"/>
                        </a:rPr>
                        <a:t>Institution:  </a:t>
                      </a:r>
                      <a:r>
                        <a:rPr lang="en-US" sz="900" b="1" u="none" dirty="0">
                          <a:solidFill>
                            <a:srgbClr val="0000FF"/>
                          </a:solidFill>
                          <a:latin typeface="Aptos" panose="020B0004020202020204" pitchFamily="34" charset="0"/>
                          <a:cs typeface="Arial" pitchFamily="34" charset="0"/>
                        </a:rPr>
                        <a:t>University of Success</a:t>
                      </a:r>
                    </a:p>
                    <a:p>
                      <a:pPr marL="9144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u="none" baseline="0" dirty="0">
                          <a:latin typeface="Aptos" panose="020B0004020202020204" pitchFamily="34" charset="0"/>
                          <a:cs typeface="Arial" pitchFamily="34" charset="0"/>
                        </a:rPr>
                        <a:t>Collaborators: </a:t>
                      </a:r>
                      <a:r>
                        <a:rPr lang="en-US" sz="900" b="1" u="none" baseline="0" dirty="0">
                          <a:solidFill>
                            <a:srgbClr val="0000FF"/>
                          </a:solidFill>
                          <a:latin typeface="Aptos" panose="020B0004020202020204" pitchFamily="34" charset="0"/>
                          <a:cs typeface="Arial" pitchFamily="34" charset="0"/>
                        </a:rPr>
                        <a:t>IDK, LANL, INL, PNNL</a:t>
                      </a:r>
                      <a:endParaRPr lang="en-US" sz="900" b="1" u="none" dirty="0">
                        <a:solidFill>
                          <a:srgbClr val="0000FF"/>
                        </a:solidFill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u="none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u="none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  <a:cs typeface="Arial" pitchFamily="34" charset="0"/>
                        </a:rPr>
                        <a:t>Duration: </a:t>
                      </a:r>
                      <a:r>
                        <a:rPr lang="en-US" sz="900" b="1" u="none" dirty="0">
                          <a:solidFill>
                            <a:srgbClr val="0000FF"/>
                          </a:solidFill>
                          <a:latin typeface="Aptos" panose="020B0004020202020204" pitchFamily="34" charset="0"/>
                          <a:cs typeface="Arial" pitchFamily="34" charset="0"/>
                        </a:rPr>
                        <a:t>30 months</a:t>
                      </a:r>
                      <a:endParaRPr lang="en-US" sz="900" b="1" u="none" baseline="0" dirty="0">
                        <a:solidFill>
                          <a:srgbClr val="0000FF"/>
                        </a:solidFill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u="none" baseline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  <a:cs typeface="Arial" pitchFamily="34" charset="0"/>
                        </a:rPr>
                        <a:t>Time Remaining: </a:t>
                      </a:r>
                      <a:r>
                        <a:rPr lang="en-US" sz="900" b="1" u="none" baseline="0" dirty="0">
                          <a:solidFill>
                            <a:srgbClr val="0000FF"/>
                          </a:solidFill>
                          <a:latin typeface="Aptos" panose="020B0004020202020204" pitchFamily="34" charset="0"/>
                          <a:cs typeface="Arial" pitchFamily="34" charset="0"/>
                        </a:rPr>
                        <a:t>6 months</a:t>
                      </a:r>
                    </a:p>
                    <a:p>
                      <a:pPr marL="91440"/>
                      <a:endParaRPr lang="en-US" sz="900" b="1" u="none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r>
                        <a:rPr lang="en-US" sz="900" b="0" u="none" dirty="0">
                          <a:latin typeface="Aptos" panose="020B0004020202020204" pitchFamily="34" charset="0"/>
                          <a:cs typeface="Arial" pitchFamily="34" charset="0"/>
                        </a:rPr>
                        <a:t>Total</a:t>
                      </a:r>
                      <a:r>
                        <a:rPr lang="en-US" sz="900" b="0" u="none" baseline="0" dirty="0">
                          <a:latin typeface="Aptos" panose="020B0004020202020204" pitchFamily="34" charset="0"/>
                          <a:cs typeface="Arial" pitchFamily="34" charset="0"/>
                        </a:rPr>
                        <a:t> Funding Level:</a:t>
                      </a:r>
                      <a:r>
                        <a:rPr lang="en-US" sz="900" b="1" u="none" baseline="0" dirty="0">
                          <a:latin typeface="Aptos" panose="020B000402020202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900" b="1" u="none" baseline="0" dirty="0">
                          <a:solidFill>
                            <a:srgbClr val="0000FF"/>
                          </a:solidFill>
                          <a:latin typeface="Aptos" panose="020B0004020202020204" pitchFamily="34" charset="0"/>
                          <a:cs typeface="Arial" pitchFamily="34" charset="0"/>
                        </a:rPr>
                        <a:t>$3,000,000</a:t>
                      </a:r>
                      <a:endParaRPr lang="en-US" sz="900" b="1" u="none" dirty="0">
                        <a:solidFill>
                          <a:srgbClr val="0000FF"/>
                        </a:solidFill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r>
                        <a:rPr lang="en-US" sz="900" b="0" u="none" baseline="0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  <a:cs typeface="Arial" pitchFamily="34" charset="0"/>
                        </a:rPr>
                        <a:t>Fund Balance: </a:t>
                      </a:r>
                      <a:r>
                        <a:rPr lang="en-US" sz="900" b="1" u="none" baseline="0" dirty="0">
                          <a:solidFill>
                            <a:srgbClr val="0000FF"/>
                          </a:solidFill>
                          <a:latin typeface="Aptos" panose="020B0004020202020204" pitchFamily="34" charset="0"/>
                          <a:cs typeface="Arial" pitchFamily="34" charset="0"/>
                        </a:rPr>
                        <a:t>$1,566,000</a:t>
                      </a:r>
                    </a:p>
                    <a:p>
                      <a:pPr marL="91440"/>
                      <a:endParaRPr lang="en-US" sz="900" b="0" u="none" baseline="0" dirty="0">
                        <a:solidFill>
                          <a:srgbClr val="0000FF"/>
                        </a:solidFill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r>
                        <a:rPr lang="en-US" sz="900" b="0" u="none" dirty="0">
                          <a:latin typeface="Aptos" panose="020B0004020202020204" pitchFamily="34" charset="0"/>
                          <a:cs typeface="Arial" pitchFamily="34" charset="0"/>
                        </a:rPr>
                        <a:t>TPOC:</a:t>
                      </a:r>
                      <a:r>
                        <a:rPr lang="en-US" sz="900" b="0" u="none" baseline="0" dirty="0">
                          <a:latin typeface="Aptos" panose="020B000402020202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900" b="1" u="none" baseline="0" dirty="0">
                          <a:solidFill>
                            <a:srgbClr val="0000FF"/>
                          </a:solidFill>
                          <a:latin typeface="Aptos" panose="020B0004020202020204" pitchFamily="34" charset="0"/>
                          <a:cs typeface="Arial" pitchFamily="34" charset="0"/>
                        </a:rPr>
                        <a:t>Ned Lear</a:t>
                      </a:r>
                    </a:p>
                    <a:p>
                      <a:pPr marL="91440"/>
                      <a:r>
                        <a:rPr lang="en-US" sz="900" b="0" u="none" baseline="0" dirty="0">
                          <a:latin typeface="Aptos" panose="020B0004020202020204" pitchFamily="34" charset="0"/>
                          <a:cs typeface="Arial" pitchFamily="34" charset="0"/>
                        </a:rPr>
                        <a:t>Federal Manager:</a:t>
                      </a:r>
                      <a:r>
                        <a:rPr lang="en-US" sz="900" b="1" u="none" baseline="0" dirty="0">
                          <a:solidFill>
                            <a:srgbClr val="0000FF"/>
                          </a:solidFill>
                          <a:latin typeface="Aptos" panose="020B0004020202020204" pitchFamily="34" charset="0"/>
                          <a:cs typeface="Arial" pitchFamily="34" charset="0"/>
                        </a:rPr>
                        <a:t> Fred Earl</a:t>
                      </a:r>
                    </a:p>
                    <a:p>
                      <a:pPr marL="91440"/>
                      <a:endParaRPr lang="en-US" sz="900" b="0" u="none" baseline="0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r>
                        <a:rPr lang="en-US" sz="900" b="0" u="none" baseline="0" dirty="0">
                          <a:latin typeface="Aptos" panose="020B0004020202020204" pitchFamily="34" charset="0"/>
                          <a:cs typeface="Arial" pitchFamily="34" charset="0"/>
                        </a:rPr>
                        <a:t>WP: </a:t>
                      </a:r>
                      <a:r>
                        <a:rPr lang="en-US" sz="900" b="1" u="none" baseline="0" dirty="0">
                          <a:solidFill>
                            <a:srgbClr val="0000FF"/>
                          </a:solidFill>
                          <a:latin typeface="Aptos" panose="020B0004020202020204" pitchFamily="34" charset="0"/>
                          <a:cs typeface="Arial" pitchFamily="34" charset="0"/>
                        </a:rPr>
                        <a:t>NU-24-DC-ID-020456-78 </a:t>
                      </a:r>
                    </a:p>
                    <a:p>
                      <a:pPr marL="91440"/>
                      <a:endParaRPr lang="en-US" sz="900" b="1" u="none" baseline="0" dirty="0">
                        <a:solidFill>
                          <a:srgbClr val="0000FF"/>
                        </a:solidFill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r>
                        <a:rPr lang="en-US" sz="900" b="1" u="none" baseline="0" dirty="0">
                          <a:solidFill>
                            <a:srgbClr val="0000FF"/>
                          </a:solidFill>
                          <a:latin typeface="Aptos" panose="020B0004020202020204" pitchFamily="34" charset="0"/>
                          <a:cs typeface="Arial" pitchFamily="34" charset="0"/>
                        </a:rPr>
                        <a:t>Milestones:</a:t>
                      </a:r>
                    </a:p>
                    <a:p>
                      <a:endParaRPr lang="en-US" sz="900" b="0" u="none" baseline="0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b="1" u="sng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b="1" u="none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b="1" u="none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b="1" u="none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b="1" u="none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b="1" u="none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b="1" u="none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b="1" u="none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b="1" u="none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r>
                        <a:rPr lang="en-US" sz="900" b="1" u="none" dirty="0">
                          <a:latin typeface="Aptos" panose="020B0004020202020204" pitchFamily="34" charset="0"/>
                          <a:cs typeface="Arial" pitchFamily="34" charset="0"/>
                        </a:rPr>
                        <a:t>Results</a:t>
                      </a:r>
                      <a:r>
                        <a:rPr lang="en-US" sz="900" dirty="0">
                          <a:latin typeface="Aptos" panose="020B0004020202020204" pitchFamily="34" charset="0"/>
                          <a:cs typeface="Arial" pitchFamily="34" charset="0"/>
                        </a:rPr>
                        <a:t>:</a:t>
                      </a:r>
                      <a:endParaRPr lang="en-US" sz="900" u="sng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u="sng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u="sng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b="1" u="sng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b="1" u="sng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b="1" u="sng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b="1" u="sng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b="1" u="sng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b="1" u="sng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r>
                        <a:rPr lang="en-US" sz="900" b="1" u="none" dirty="0">
                          <a:latin typeface="Aptos" panose="020B0004020202020204" pitchFamily="34" charset="0"/>
                          <a:cs typeface="Arial" pitchFamily="34" charset="0"/>
                        </a:rPr>
                        <a:t>Accomplishments</a:t>
                      </a:r>
                      <a:r>
                        <a:rPr lang="en-US" sz="900" dirty="0">
                          <a:latin typeface="Aptos" panose="020B0004020202020204" pitchFamily="34" charset="0"/>
                          <a:cs typeface="Arial" pitchFamily="34" charset="0"/>
                        </a:rPr>
                        <a:t>:</a:t>
                      </a:r>
                    </a:p>
                    <a:p>
                      <a:pPr marL="91440"/>
                      <a:endParaRPr lang="en-US" sz="900" b="0" u="none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b="0" u="none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b="0" u="none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b="0" u="none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endParaRPr lang="en-US" sz="900" b="0" u="none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pPr marL="91440"/>
                      <a:r>
                        <a:rPr lang="en-US" sz="900" b="1" u="none" dirty="0">
                          <a:latin typeface="Aptos" panose="020B0004020202020204" pitchFamily="34" charset="0"/>
                          <a:cs typeface="Arial" pitchFamily="34" charset="0"/>
                        </a:rPr>
                        <a:t>Issues:</a:t>
                      </a:r>
                      <a:endParaRPr lang="en-US" sz="900" b="1" u="sng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endParaRPr lang="en-US" sz="900" u="sng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endParaRPr lang="en-US" sz="900" u="sng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  <a:p>
                      <a:endParaRPr lang="en-US" sz="900" dirty="0">
                        <a:latin typeface="Aptos" panose="020B00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3819">
                <a:tc>
                  <a:txBody>
                    <a:bodyPr/>
                    <a:lstStyle/>
                    <a:p>
                      <a:endParaRPr lang="en-US" sz="900" b="0" u="none" baseline="0" dirty="0">
                        <a:latin typeface="Aptos" panose="020B0004020202020204" pitchFamily="34" charset="0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Aptos" panose="020B00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5442244"/>
                  </a:ext>
                </a:extLst>
              </a:tr>
            </a:tbl>
          </a:graphicData>
        </a:graphic>
      </p:graphicFrame>
      <p:sp>
        <p:nvSpPr>
          <p:cNvPr id="15" name="Content Placeholder 14"/>
          <p:cNvSpPr>
            <a:spLocks noGrp="1"/>
          </p:cNvSpPr>
          <p:nvPr>
            <p:ph sz="quarter" idx="12"/>
          </p:nvPr>
        </p:nvSpPr>
        <p:spPr>
          <a:xfrm>
            <a:off x="3581400" y="76200"/>
            <a:ext cx="5486400" cy="952500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rgbClr val="0000FF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Advance Quad Chart Design</a:t>
            </a:r>
            <a:endParaRPr lang="en-US" sz="1800" dirty="0">
              <a:solidFill>
                <a:srgbClr val="0000FF"/>
              </a:solidFill>
              <a:effectLst/>
              <a:latin typeface="Aptos" panose="020B0004020202020204" pitchFamily="34" charset="0"/>
              <a:ea typeface="Calibri" panose="020F0502020204030204" pitchFamily="34" charset="0"/>
            </a:endParaRPr>
          </a:p>
          <a:p>
            <a:pPr algn="r"/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8" name="Content Placeholder 14">
            <a:extLst>
              <a:ext uri="{FF2B5EF4-FFF2-40B4-BE49-F238E27FC236}">
                <a16:creationId xmlns:a16="http://schemas.microsoft.com/office/drawing/2014/main" id="{289A2EBC-370D-563F-36B9-5DE17AE8D571}"/>
              </a:ext>
            </a:extLst>
          </p:cNvPr>
          <p:cNvSpPr txBox="1">
            <a:spLocks/>
          </p:cNvSpPr>
          <p:nvPr/>
        </p:nvSpPr>
        <p:spPr>
          <a:xfrm>
            <a:off x="2286000" y="856488"/>
            <a:ext cx="1295400" cy="2103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2800" b="1" kern="1200" baseline="0">
                <a:solidFill>
                  <a:srgbClr val="0D4F1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ptos" panose="020B0004020202020204" pitchFamily="34" charset="0"/>
                <a:ea typeface="Calibri" panose="020F0502020204030204" pitchFamily="34" charset="0"/>
              </a:rPr>
              <a:t>QUARTERLY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D4F15"/>
              </a:solidFill>
              <a:effectLst/>
              <a:uLnTx/>
              <a:uFillTx/>
              <a:latin typeface="Aptos" panose="020B00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F39FB6-5E53-CA2E-3F95-5007238509F0}"/>
              </a:ext>
            </a:extLst>
          </p:cNvPr>
          <p:cNvSpPr txBox="1"/>
          <p:nvPr/>
        </p:nvSpPr>
        <p:spPr>
          <a:xfrm>
            <a:off x="4248835" y="2983667"/>
            <a:ext cx="323165" cy="8382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8C4BB1F-2B74-1D6B-B38A-AC2F1AE367FB}"/>
              </a:ext>
            </a:extLst>
          </p:cNvPr>
          <p:cNvSpPr txBox="1"/>
          <p:nvPr/>
        </p:nvSpPr>
        <p:spPr>
          <a:xfrm>
            <a:off x="4419600" y="4423003"/>
            <a:ext cx="323165" cy="8382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8CA1D58-32D0-C4BD-1A3A-DEF330C2334A}"/>
              </a:ext>
            </a:extLst>
          </p:cNvPr>
          <p:cNvSpPr txBox="1"/>
          <p:nvPr/>
        </p:nvSpPr>
        <p:spPr>
          <a:xfrm>
            <a:off x="4419600" y="2382531"/>
            <a:ext cx="323165" cy="8382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IMPACT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585E895-9105-0324-8C75-B1862BF90545}"/>
              </a:ext>
            </a:extLst>
          </p:cNvPr>
          <p:cNvSpPr txBox="1"/>
          <p:nvPr/>
        </p:nvSpPr>
        <p:spPr>
          <a:xfrm>
            <a:off x="4248834" y="3733800"/>
            <a:ext cx="323165" cy="8382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DETAILS</a:t>
            </a:r>
          </a:p>
        </p:txBody>
      </p:sp>
      <p:sp>
        <p:nvSpPr>
          <p:cNvPr id="12" name="Content Placeholder 14">
            <a:extLst>
              <a:ext uri="{FF2B5EF4-FFF2-40B4-BE49-F238E27FC236}">
                <a16:creationId xmlns:a16="http://schemas.microsoft.com/office/drawing/2014/main" id="{CECD6083-1416-8322-3E60-29507D6F5F27}"/>
              </a:ext>
            </a:extLst>
          </p:cNvPr>
          <p:cNvSpPr txBox="1">
            <a:spLocks/>
          </p:cNvSpPr>
          <p:nvPr/>
        </p:nvSpPr>
        <p:spPr>
          <a:xfrm>
            <a:off x="2286000" y="191740"/>
            <a:ext cx="1295400" cy="210312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2800" b="1" kern="1200" baseline="0">
                <a:solidFill>
                  <a:srgbClr val="0D4F1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ptos" panose="020B0004020202020204" pitchFamily="34" charset="0"/>
                <a:ea typeface="Calibri" panose="020F0502020204030204" pitchFamily="34" charset="0"/>
              </a:rPr>
              <a:t>24-12345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D4F15"/>
              </a:solidFill>
              <a:effectLst/>
              <a:uLnTx/>
              <a:uFillTx/>
              <a:latin typeface="Aptos" panose="020B0004020202020204" pitchFamily="34" charset="0"/>
            </a:endParaRPr>
          </a:p>
        </p:txBody>
      </p:sp>
      <p:sp>
        <p:nvSpPr>
          <p:cNvPr id="19" name="Content Placeholder 14">
            <a:extLst>
              <a:ext uri="{FF2B5EF4-FFF2-40B4-BE49-F238E27FC236}">
                <a16:creationId xmlns:a16="http://schemas.microsoft.com/office/drawing/2014/main" id="{84B83220-702A-221C-2AF8-4DD24A48073B}"/>
              </a:ext>
            </a:extLst>
          </p:cNvPr>
          <p:cNvSpPr txBox="1">
            <a:spLocks/>
          </p:cNvSpPr>
          <p:nvPr/>
        </p:nvSpPr>
        <p:spPr>
          <a:xfrm>
            <a:off x="2286000" y="420850"/>
            <a:ext cx="1295400" cy="2103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2800" b="1" kern="1200" baseline="0">
                <a:solidFill>
                  <a:srgbClr val="0D4F1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ptos" panose="020B0004020202020204" pitchFamily="34" charset="0"/>
                <a:ea typeface="Calibri" panose="020F0502020204030204" pitchFamily="34" charset="0"/>
              </a:rPr>
              <a:t>DE-NE-0009876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0D4F15"/>
              </a:solidFill>
              <a:effectLst/>
              <a:uLnTx/>
              <a:uFillTx/>
              <a:latin typeface="Aptos" panose="020B0004020202020204" pitchFamily="34" charset="0"/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3052035-772F-6F4B-3089-BE7E7B232062}"/>
              </a:ext>
            </a:extLst>
          </p:cNvPr>
          <p:cNvGrpSpPr/>
          <p:nvPr/>
        </p:nvGrpSpPr>
        <p:grpSpPr>
          <a:xfrm>
            <a:off x="304800" y="6319404"/>
            <a:ext cx="762000" cy="549534"/>
            <a:chOff x="304800" y="6315352"/>
            <a:chExt cx="762000" cy="549534"/>
          </a:xfrm>
        </p:grpSpPr>
        <p:sp>
          <p:nvSpPr>
            <p:cNvPr id="25" name="Content Placeholder 14">
              <a:extLst>
                <a:ext uri="{FF2B5EF4-FFF2-40B4-BE49-F238E27FC236}">
                  <a16:creationId xmlns:a16="http://schemas.microsoft.com/office/drawing/2014/main" id="{D78E0CF4-BE76-46D3-7C2B-AAC0F8560939}"/>
                </a:ext>
              </a:extLst>
            </p:cNvPr>
            <p:cNvSpPr txBox="1">
              <a:spLocks/>
            </p:cNvSpPr>
            <p:nvPr/>
          </p:nvSpPr>
          <p:spPr>
            <a:xfrm>
              <a:off x="304800" y="6315352"/>
              <a:ext cx="762000" cy="210312"/>
            </a:xfrm>
            <a:prstGeom prst="rect">
              <a:avLst/>
            </a:prstGeom>
          </p:spPr>
          <p:txBody>
            <a:bodyPr>
              <a:normAutofit fontScale="25000" lnSpcReduction="20000"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buFont typeface="Arial" pitchFamily="34" charset="0"/>
                <a:buNone/>
                <a:defRPr sz="2800" b="1" kern="1200" baseline="0">
                  <a:solidFill>
                    <a:srgbClr val="0D4F15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pitchFamily="34" charset="0"/>
                  <a:ea typeface="Calibri" panose="020F0502020204030204" pitchFamily="34" charset="0"/>
                  <a:cs typeface="Arial" pitchFamily="34" charset="0"/>
                </a:rPr>
                <a:t>M2-31</a:t>
              </a: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4F15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6" name="Content Placeholder 14">
              <a:extLst>
                <a:ext uri="{FF2B5EF4-FFF2-40B4-BE49-F238E27FC236}">
                  <a16:creationId xmlns:a16="http://schemas.microsoft.com/office/drawing/2014/main" id="{3C7EE346-0FDC-BA99-CAB9-5DC65494F240}"/>
                </a:ext>
              </a:extLst>
            </p:cNvPr>
            <p:cNvSpPr txBox="1">
              <a:spLocks/>
            </p:cNvSpPr>
            <p:nvPr/>
          </p:nvSpPr>
          <p:spPr>
            <a:xfrm>
              <a:off x="304800" y="6484963"/>
              <a:ext cx="762000" cy="210312"/>
            </a:xfrm>
            <a:prstGeom prst="rect">
              <a:avLst/>
            </a:prstGeom>
          </p:spPr>
          <p:txBody>
            <a:bodyPr>
              <a:normAutofit fontScale="25000" lnSpcReduction="20000"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buFont typeface="Arial" pitchFamily="34" charset="0"/>
                <a:buNone/>
                <a:defRPr sz="2800" b="1" kern="1200" baseline="0">
                  <a:solidFill>
                    <a:srgbClr val="0D4F15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pitchFamily="34" charset="0"/>
                  <a:ea typeface="Calibri" panose="020F0502020204030204" pitchFamily="34" charset="0"/>
                  <a:cs typeface="Arial" pitchFamily="34" charset="0"/>
                </a:rPr>
                <a:t>M2-32</a:t>
              </a: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4F15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7" name="Content Placeholder 14">
              <a:extLst>
                <a:ext uri="{FF2B5EF4-FFF2-40B4-BE49-F238E27FC236}">
                  <a16:creationId xmlns:a16="http://schemas.microsoft.com/office/drawing/2014/main" id="{F1AE4D11-5894-0D53-6658-EC5959D43F4F}"/>
                </a:ext>
              </a:extLst>
            </p:cNvPr>
            <p:cNvSpPr txBox="1">
              <a:spLocks/>
            </p:cNvSpPr>
            <p:nvPr/>
          </p:nvSpPr>
          <p:spPr>
            <a:xfrm>
              <a:off x="304800" y="6654574"/>
              <a:ext cx="762000" cy="210312"/>
            </a:xfrm>
            <a:prstGeom prst="rect">
              <a:avLst/>
            </a:prstGeom>
          </p:spPr>
          <p:txBody>
            <a:bodyPr>
              <a:normAutofit fontScale="25000" lnSpcReduction="20000"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buFont typeface="Arial" pitchFamily="34" charset="0"/>
                <a:buNone/>
                <a:defRPr sz="2800" b="1" kern="1200" baseline="0">
                  <a:solidFill>
                    <a:srgbClr val="0D4F15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pitchFamily="34" charset="0"/>
                  <a:ea typeface="Calibri" panose="020F0502020204030204" pitchFamily="34" charset="0"/>
                  <a:cs typeface="Arial" pitchFamily="34" charset="0"/>
                </a:rPr>
                <a:t>M2-33</a:t>
              </a: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4F15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BB91D86-A27B-58CB-64F9-83C1EA929FF1}"/>
              </a:ext>
            </a:extLst>
          </p:cNvPr>
          <p:cNvGrpSpPr/>
          <p:nvPr/>
        </p:nvGrpSpPr>
        <p:grpSpPr>
          <a:xfrm>
            <a:off x="2007078" y="6319404"/>
            <a:ext cx="762000" cy="549534"/>
            <a:chOff x="304800" y="6315352"/>
            <a:chExt cx="762000" cy="549534"/>
          </a:xfrm>
        </p:grpSpPr>
        <p:sp>
          <p:nvSpPr>
            <p:cNvPr id="30" name="Content Placeholder 14">
              <a:extLst>
                <a:ext uri="{FF2B5EF4-FFF2-40B4-BE49-F238E27FC236}">
                  <a16:creationId xmlns:a16="http://schemas.microsoft.com/office/drawing/2014/main" id="{E504380C-13BF-58AD-2DEE-6C298504371D}"/>
                </a:ext>
              </a:extLst>
            </p:cNvPr>
            <p:cNvSpPr txBox="1">
              <a:spLocks/>
            </p:cNvSpPr>
            <p:nvPr/>
          </p:nvSpPr>
          <p:spPr>
            <a:xfrm>
              <a:off x="304800" y="6315352"/>
              <a:ext cx="762000" cy="210312"/>
            </a:xfrm>
            <a:prstGeom prst="rect">
              <a:avLst/>
            </a:prstGeom>
          </p:spPr>
          <p:txBody>
            <a:bodyPr>
              <a:normAutofit fontScale="25000" lnSpcReduction="20000"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buFont typeface="Arial" pitchFamily="34" charset="0"/>
                <a:buNone/>
                <a:defRPr sz="2800" b="1" kern="1200" baseline="0">
                  <a:solidFill>
                    <a:srgbClr val="0D4F15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pitchFamily="34" charset="0"/>
                  <a:ea typeface="Calibri" panose="020F0502020204030204" pitchFamily="34" charset="0"/>
                  <a:cs typeface="Arial" pitchFamily="34" charset="0"/>
                </a:rPr>
                <a:t>M2-37</a:t>
              </a: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4F15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1" name="Content Placeholder 14">
              <a:extLst>
                <a:ext uri="{FF2B5EF4-FFF2-40B4-BE49-F238E27FC236}">
                  <a16:creationId xmlns:a16="http://schemas.microsoft.com/office/drawing/2014/main" id="{570D8C5F-CBB2-7A90-EB17-FA72F029651E}"/>
                </a:ext>
              </a:extLst>
            </p:cNvPr>
            <p:cNvSpPr txBox="1">
              <a:spLocks/>
            </p:cNvSpPr>
            <p:nvPr/>
          </p:nvSpPr>
          <p:spPr>
            <a:xfrm>
              <a:off x="304800" y="6484963"/>
              <a:ext cx="762000" cy="210312"/>
            </a:xfrm>
            <a:prstGeom prst="rect">
              <a:avLst/>
            </a:prstGeom>
          </p:spPr>
          <p:txBody>
            <a:bodyPr>
              <a:normAutofit fontScale="25000" lnSpcReduction="20000"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buFont typeface="Arial" pitchFamily="34" charset="0"/>
                <a:buNone/>
                <a:defRPr sz="2800" b="1" kern="1200" baseline="0">
                  <a:solidFill>
                    <a:srgbClr val="0D4F15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pitchFamily="34" charset="0"/>
                  <a:ea typeface="Calibri" panose="020F0502020204030204" pitchFamily="34" charset="0"/>
                  <a:cs typeface="Arial" pitchFamily="34" charset="0"/>
                </a:rPr>
                <a:t>M3-38</a:t>
              </a: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4F15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2" name="Content Placeholder 14">
              <a:extLst>
                <a:ext uri="{FF2B5EF4-FFF2-40B4-BE49-F238E27FC236}">
                  <a16:creationId xmlns:a16="http://schemas.microsoft.com/office/drawing/2014/main" id="{9D1FFB83-2638-19E1-289D-639B5103907C}"/>
                </a:ext>
              </a:extLst>
            </p:cNvPr>
            <p:cNvSpPr txBox="1">
              <a:spLocks/>
            </p:cNvSpPr>
            <p:nvPr/>
          </p:nvSpPr>
          <p:spPr>
            <a:xfrm>
              <a:off x="304800" y="6654574"/>
              <a:ext cx="762000" cy="210312"/>
            </a:xfrm>
            <a:prstGeom prst="rect">
              <a:avLst/>
            </a:prstGeom>
          </p:spPr>
          <p:txBody>
            <a:bodyPr>
              <a:normAutofit fontScale="25000" lnSpcReduction="20000"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buFont typeface="Arial" pitchFamily="34" charset="0"/>
                <a:buNone/>
                <a:defRPr sz="2800" b="1" kern="1200" baseline="0">
                  <a:solidFill>
                    <a:srgbClr val="0D4F15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Calibri" panose="020F0502020204030204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4F15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706E85AE-DAF3-CD22-F34A-2B9E13CE3621}"/>
              </a:ext>
            </a:extLst>
          </p:cNvPr>
          <p:cNvGrpSpPr/>
          <p:nvPr/>
        </p:nvGrpSpPr>
        <p:grpSpPr>
          <a:xfrm>
            <a:off x="1219200" y="6319404"/>
            <a:ext cx="762000" cy="549534"/>
            <a:chOff x="304800" y="6315352"/>
            <a:chExt cx="762000" cy="549534"/>
          </a:xfrm>
        </p:grpSpPr>
        <p:sp>
          <p:nvSpPr>
            <p:cNvPr id="34" name="Content Placeholder 14">
              <a:extLst>
                <a:ext uri="{FF2B5EF4-FFF2-40B4-BE49-F238E27FC236}">
                  <a16:creationId xmlns:a16="http://schemas.microsoft.com/office/drawing/2014/main" id="{DC17F605-BB87-89CC-B263-AB36F9812369}"/>
                </a:ext>
              </a:extLst>
            </p:cNvPr>
            <p:cNvSpPr txBox="1">
              <a:spLocks/>
            </p:cNvSpPr>
            <p:nvPr/>
          </p:nvSpPr>
          <p:spPr>
            <a:xfrm>
              <a:off x="304800" y="6315352"/>
              <a:ext cx="762000" cy="210312"/>
            </a:xfrm>
            <a:prstGeom prst="rect">
              <a:avLst/>
            </a:prstGeom>
          </p:spPr>
          <p:txBody>
            <a:bodyPr>
              <a:normAutofit fontScale="25000" lnSpcReduction="20000"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buFont typeface="Arial" pitchFamily="34" charset="0"/>
                <a:buNone/>
                <a:defRPr sz="2800" b="1" kern="1200" baseline="0">
                  <a:solidFill>
                    <a:srgbClr val="0D4F15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pitchFamily="34" charset="0"/>
                  <a:ea typeface="Calibri" panose="020F0502020204030204" pitchFamily="34" charset="0"/>
                  <a:cs typeface="Arial" pitchFamily="34" charset="0"/>
                </a:rPr>
                <a:t>M3-34</a:t>
              </a: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4F15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5" name="Content Placeholder 14">
              <a:extLst>
                <a:ext uri="{FF2B5EF4-FFF2-40B4-BE49-F238E27FC236}">
                  <a16:creationId xmlns:a16="http://schemas.microsoft.com/office/drawing/2014/main" id="{B00BEC2D-30D8-652E-96B2-6D077B586318}"/>
                </a:ext>
              </a:extLst>
            </p:cNvPr>
            <p:cNvSpPr txBox="1">
              <a:spLocks/>
            </p:cNvSpPr>
            <p:nvPr/>
          </p:nvSpPr>
          <p:spPr>
            <a:xfrm>
              <a:off x="304800" y="6484963"/>
              <a:ext cx="762000" cy="210312"/>
            </a:xfrm>
            <a:prstGeom prst="rect">
              <a:avLst/>
            </a:prstGeom>
          </p:spPr>
          <p:txBody>
            <a:bodyPr>
              <a:normAutofit fontScale="25000" lnSpcReduction="20000"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buFont typeface="Arial" pitchFamily="34" charset="0"/>
                <a:buNone/>
                <a:defRPr sz="2800" b="1" kern="1200" baseline="0">
                  <a:solidFill>
                    <a:srgbClr val="0D4F15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pitchFamily="34" charset="0"/>
                  <a:ea typeface="Calibri" panose="020F0502020204030204" pitchFamily="34" charset="0"/>
                  <a:cs typeface="Arial" pitchFamily="34" charset="0"/>
                </a:rPr>
                <a:t>M2-35</a:t>
              </a: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4F15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6" name="Content Placeholder 14">
              <a:extLst>
                <a:ext uri="{FF2B5EF4-FFF2-40B4-BE49-F238E27FC236}">
                  <a16:creationId xmlns:a16="http://schemas.microsoft.com/office/drawing/2014/main" id="{5CC60C0C-A687-29EF-7FA4-EC4B0ED09291}"/>
                </a:ext>
              </a:extLst>
            </p:cNvPr>
            <p:cNvSpPr txBox="1">
              <a:spLocks/>
            </p:cNvSpPr>
            <p:nvPr/>
          </p:nvSpPr>
          <p:spPr>
            <a:xfrm>
              <a:off x="304800" y="6654574"/>
              <a:ext cx="762000" cy="210312"/>
            </a:xfrm>
            <a:prstGeom prst="rect">
              <a:avLst/>
            </a:prstGeom>
          </p:spPr>
          <p:txBody>
            <a:bodyPr>
              <a:normAutofit fontScale="25000" lnSpcReduction="20000"/>
            </a:bodyPr>
            <a:lstStyle>
              <a:lvl1pPr marL="0" indent="0" algn="l" defTabSz="914400" rtl="0" eaLnBrk="1" latinLnBrk="0" hangingPunct="1">
                <a:spcBef>
                  <a:spcPts val="0"/>
                </a:spcBef>
                <a:buFont typeface="Arial" pitchFamily="34" charset="0"/>
                <a:buNone/>
                <a:defRPr sz="2800" b="1" kern="1200" baseline="0">
                  <a:solidFill>
                    <a:srgbClr val="0D4F15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Arial" pitchFamily="34" charset="0"/>
                  <a:ea typeface="Calibri" panose="020F0502020204030204" pitchFamily="34" charset="0"/>
                  <a:cs typeface="Arial" pitchFamily="34" charset="0"/>
                </a:rPr>
                <a:t>M3-36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4F15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sp>
        <p:nvSpPr>
          <p:cNvPr id="37" name="Content Placeholder 14">
            <a:extLst>
              <a:ext uri="{FF2B5EF4-FFF2-40B4-BE49-F238E27FC236}">
                <a16:creationId xmlns:a16="http://schemas.microsoft.com/office/drawing/2014/main" id="{DA87A4DC-2551-FB4F-F57B-3F15BE826C57}"/>
              </a:ext>
            </a:extLst>
          </p:cNvPr>
          <p:cNvSpPr txBox="1">
            <a:spLocks noChangeAspect="1"/>
          </p:cNvSpPr>
          <p:nvPr/>
        </p:nvSpPr>
        <p:spPr>
          <a:xfrm>
            <a:off x="254478" y="6530114"/>
            <a:ext cx="91440" cy="91440"/>
          </a:xfrm>
          <a:prstGeom prst="rect">
            <a:avLst/>
          </a:prstGeom>
          <a:solidFill>
            <a:srgbClr val="00CC00"/>
          </a:solidFill>
          <a:ln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2800" b="1" kern="1200" baseline="0">
                <a:solidFill>
                  <a:srgbClr val="0D4F1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D4F15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8" name="Content Placeholder 14">
            <a:extLst>
              <a:ext uri="{FF2B5EF4-FFF2-40B4-BE49-F238E27FC236}">
                <a16:creationId xmlns:a16="http://schemas.microsoft.com/office/drawing/2014/main" id="{29310158-9F44-F9A9-C00F-98B1448EA855}"/>
              </a:ext>
            </a:extLst>
          </p:cNvPr>
          <p:cNvSpPr txBox="1">
            <a:spLocks noChangeAspect="1"/>
          </p:cNvSpPr>
          <p:nvPr/>
        </p:nvSpPr>
        <p:spPr>
          <a:xfrm>
            <a:off x="1122011" y="6528816"/>
            <a:ext cx="91440" cy="91440"/>
          </a:xfrm>
          <a:prstGeom prst="rect">
            <a:avLst/>
          </a:prstGeom>
          <a:solidFill>
            <a:srgbClr val="00CC00"/>
          </a:solidFill>
          <a:ln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2800" b="1" kern="1200" baseline="0">
                <a:solidFill>
                  <a:srgbClr val="0D4F1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D4F15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9" name="Content Placeholder 14">
            <a:extLst>
              <a:ext uri="{FF2B5EF4-FFF2-40B4-BE49-F238E27FC236}">
                <a16:creationId xmlns:a16="http://schemas.microsoft.com/office/drawing/2014/main" id="{465C7AFD-0FB0-719D-D55C-17233BE99D24}"/>
              </a:ext>
            </a:extLst>
          </p:cNvPr>
          <p:cNvSpPr txBox="1">
            <a:spLocks noChangeAspect="1"/>
          </p:cNvSpPr>
          <p:nvPr/>
        </p:nvSpPr>
        <p:spPr>
          <a:xfrm>
            <a:off x="256032" y="6360503"/>
            <a:ext cx="91440" cy="914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2800" b="1" kern="1200" baseline="0">
                <a:solidFill>
                  <a:srgbClr val="0D4F1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D4F15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1" name="Content Placeholder 14">
            <a:extLst>
              <a:ext uri="{FF2B5EF4-FFF2-40B4-BE49-F238E27FC236}">
                <a16:creationId xmlns:a16="http://schemas.microsoft.com/office/drawing/2014/main" id="{466E5577-1ADD-C3B8-59E8-568AF93D9D13}"/>
              </a:ext>
            </a:extLst>
          </p:cNvPr>
          <p:cNvSpPr txBox="1">
            <a:spLocks noChangeAspect="1"/>
          </p:cNvSpPr>
          <p:nvPr/>
        </p:nvSpPr>
        <p:spPr>
          <a:xfrm>
            <a:off x="253328" y="6693408"/>
            <a:ext cx="91440" cy="9144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2800" b="1" kern="1200" baseline="0">
                <a:solidFill>
                  <a:srgbClr val="0D4F1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D4F15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3" name="Content Placeholder 14">
            <a:extLst>
              <a:ext uri="{FF2B5EF4-FFF2-40B4-BE49-F238E27FC236}">
                <a16:creationId xmlns:a16="http://schemas.microsoft.com/office/drawing/2014/main" id="{909F79A5-9105-6BCC-3CDF-0FBF6D0B9979}"/>
              </a:ext>
            </a:extLst>
          </p:cNvPr>
          <p:cNvSpPr txBox="1">
            <a:spLocks noChangeAspect="1"/>
          </p:cNvSpPr>
          <p:nvPr/>
        </p:nvSpPr>
        <p:spPr>
          <a:xfrm>
            <a:off x="1127760" y="6366386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2800" b="1" kern="1200" baseline="0">
                <a:solidFill>
                  <a:srgbClr val="0D4F1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D4F15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4" name="Content Placeholder 14">
            <a:extLst>
              <a:ext uri="{FF2B5EF4-FFF2-40B4-BE49-F238E27FC236}">
                <a16:creationId xmlns:a16="http://schemas.microsoft.com/office/drawing/2014/main" id="{6FEAF588-2282-E025-9231-36D3A886FC9F}"/>
              </a:ext>
            </a:extLst>
          </p:cNvPr>
          <p:cNvSpPr txBox="1">
            <a:spLocks noChangeAspect="1"/>
          </p:cNvSpPr>
          <p:nvPr/>
        </p:nvSpPr>
        <p:spPr>
          <a:xfrm>
            <a:off x="1127760" y="6690524"/>
            <a:ext cx="91440" cy="9144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2800" b="1" kern="1200" baseline="0">
                <a:solidFill>
                  <a:srgbClr val="0D4F1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D4F15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5" name="Content Placeholder 14">
            <a:extLst>
              <a:ext uri="{FF2B5EF4-FFF2-40B4-BE49-F238E27FC236}">
                <a16:creationId xmlns:a16="http://schemas.microsoft.com/office/drawing/2014/main" id="{8B48626F-555F-6D69-A7E9-787F7220AAE4}"/>
              </a:ext>
            </a:extLst>
          </p:cNvPr>
          <p:cNvSpPr txBox="1">
            <a:spLocks noChangeAspect="1"/>
          </p:cNvSpPr>
          <p:nvPr/>
        </p:nvSpPr>
        <p:spPr>
          <a:xfrm>
            <a:off x="1965673" y="6528816"/>
            <a:ext cx="9144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2800" b="1" kern="1200" baseline="0">
                <a:solidFill>
                  <a:srgbClr val="0D4F1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D4F15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8" name="Content Placeholder 14">
            <a:extLst>
              <a:ext uri="{FF2B5EF4-FFF2-40B4-BE49-F238E27FC236}">
                <a16:creationId xmlns:a16="http://schemas.microsoft.com/office/drawing/2014/main" id="{49728B85-372A-6DD8-43D5-92A7012CF36A}"/>
              </a:ext>
            </a:extLst>
          </p:cNvPr>
          <p:cNvSpPr txBox="1">
            <a:spLocks noChangeAspect="1"/>
          </p:cNvSpPr>
          <p:nvPr/>
        </p:nvSpPr>
        <p:spPr>
          <a:xfrm>
            <a:off x="1961358" y="6364224"/>
            <a:ext cx="91440" cy="91440"/>
          </a:xfrm>
          <a:prstGeom prst="rect">
            <a:avLst/>
          </a:prstGeom>
          <a:solidFill>
            <a:srgbClr val="00CC00"/>
          </a:solidFill>
          <a:ln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2800" b="1" kern="1200" baseline="0">
                <a:solidFill>
                  <a:srgbClr val="0D4F1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D4F15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DB86C0-CF4D-372E-66E6-41DBC2BBF3BD}"/>
              </a:ext>
            </a:extLst>
          </p:cNvPr>
          <p:cNvSpPr txBox="1"/>
          <p:nvPr/>
        </p:nvSpPr>
        <p:spPr>
          <a:xfrm>
            <a:off x="2290313" y="4003458"/>
            <a:ext cx="45806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3" name="Content Placeholder 14">
            <a:extLst>
              <a:ext uri="{FF2B5EF4-FFF2-40B4-BE49-F238E27FC236}">
                <a16:creationId xmlns:a16="http://schemas.microsoft.com/office/drawing/2014/main" id="{AFBFCB5B-206C-2795-4B01-DBBC090E0F48}"/>
              </a:ext>
            </a:extLst>
          </p:cNvPr>
          <p:cNvSpPr txBox="1">
            <a:spLocks/>
          </p:cNvSpPr>
          <p:nvPr/>
        </p:nvSpPr>
        <p:spPr>
          <a:xfrm>
            <a:off x="2286000" y="649960"/>
            <a:ext cx="1295400" cy="2103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2800" b="1" kern="1200" baseline="0">
                <a:solidFill>
                  <a:srgbClr val="0D4F1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ptos" panose="020B0004020202020204" pitchFamily="34" charset="0"/>
                <a:ea typeface="Calibri" panose="020F0502020204030204" pitchFamily="34" charset="0"/>
              </a:rPr>
              <a:t>FY25 Q3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rgbClr val="0D4F15"/>
              </a:solidFill>
              <a:effectLst/>
              <a:uLnTx/>
              <a:uFillTx/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281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OE NE Large">
  <a:themeElements>
    <a:clrScheme name="DOE NE Lar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OE NE Lar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OE NE Lar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GNEP 7-18-06 WIN">
  <a:themeElements>
    <a:clrScheme name="GNEP 7-18-06 WI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NEP 7-18-06 WI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1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1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NEP 7-18-06 WI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NEP 7-18-06 WI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NEP 7-18-06 WI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NEP 7-18-06 WI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NEP 7-18-06 WI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NEP 7-18-06 WI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NEP 7-18-06 WI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NEP 7-18-06 WI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NEP 7-18-06 WI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NEP 7-18-06 WI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NEP 7-18-06 WI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NEP 7-18-06 WI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A7ABEB42467A4D8A0ED451DE5047EE" ma:contentTypeVersion="2" ma:contentTypeDescription="Create a new document." ma:contentTypeScope="" ma:versionID="48dc1f4fff4d7274e30546d5bb276d9a">
  <xsd:schema xmlns:xsd="http://www.w3.org/2001/XMLSchema" xmlns:xs="http://www.w3.org/2001/XMLSchema" xmlns:p="http://schemas.microsoft.com/office/2006/metadata/properties" xmlns:ns2="f1679c93-7e69-448b-bcdf-8e253d486e02" targetNamespace="http://schemas.microsoft.com/office/2006/metadata/properties" ma:root="true" ma:fieldsID="7f74ce3b87fa9f58ebea510f75ed1ce5" ns2:_="">
    <xsd:import namespace="f1679c93-7e69-448b-bcdf-8e253d486e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679c93-7e69-448b-bcdf-8e253d486e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6CA9300-1959-4E71-B586-B0F93FC951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2152CF-0782-4CB2-9876-C68692DA70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679c93-7e69-448b-bcdf-8e253d486e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044A6BF-C8B3-4716-957B-E866CD4A226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568</Words>
  <Application>Microsoft Office PowerPoint</Application>
  <PresentationFormat>On-screen Show (4:3)</PresentationFormat>
  <Paragraphs>148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Aptos</vt:lpstr>
      <vt:lpstr>Arial</vt:lpstr>
      <vt:lpstr>Calibri</vt:lpstr>
      <vt:lpstr>Courier New</vt:lpstr>
      <vt:lpstr>Symbol</vt:lpstr>
      <vt:lpstr>Times</vt:lpstr>
      <vt:lpstr>Wingdings</vt:lpstr>
      <vt:lpstr>Office Theme</vt:lpstr>
      <vt:lpstr>DOE NE Large</vt:lpstr>
      <vt:lpstr>GNEP 7-18-06 WIN</vt:lpstr>
      <vt:lpstr>Quad Chart Instructions – updated April 2025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Wicked Princess</dc:creator>
  <cp:lastModifiedBy>Crystal Kay Sosalla</cp:lastModifiedBy>
  <cp:revision>77</cp:revision>
  <dcterms:created xsi:type="dcterms:W3CDTF">2013-04-25T01:21:35Z</dcterms:created>
  <dcterms:modified xsi:type="dcterms:W3CDTF">2025-04-14T13:07:27Z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0x01010090A7ABEB42467A4D8A0ED451DE5047EE</vt:lpwstr>
  </property>
  <property fmtid="{D5CDD505-2E9C-101B-9397-08002B2CF9AE}" pid="3" name="MSIP_Label_0932a0a0-95fc-48dc-8493-6a1976f729a4_Enabled">
    <vt:lpwstr>True</vt:lpwstr>
  </property>
  <property fmtid="{D5CDD505-2E9C-101B-9397-08002B2CF9AE}" pid="4" name="MSIP_Label_0932a0a0-95fc-48dc-8493-6a1976f729a4_SiteId">
    <vt:lpwstr>c93bdf6c-5a29-4563-815c-9b9c177c3976</vt:lpwstr>
  </property>
  <property fmtid="{D5CDD505-2E9C-101B-9397-08002B2CF9AE}" pid="5" name="MSIP_Label_0932a0a0-95fc-48dc-8493-6a1976f729a4_SetDate">
    <vt:lpwstr>2024-12-17T15:42:54Z</vt:lpwstr>
  </property>
  <property fmtid="{D5CDD505-2E9C-101B-9397-08002B2CF9AE}" pid="6" name="MSIP_Label_0932a0a0-95fc-48dc-8493-6a1976f729a4_Name">
    <vt:lpwstr>Public</vt:lpwstr>
  </property>
  <property fmtid="{D5CDD505-2E9C-101B-9397-08002B2CF9AE}" pid="7" name="MSIP_Label_0932a0a0-95fc-48dc-8493-6a1976f729a4_ActionId">
    <vt:lpwstr>49f1157b-fefb-4202-b6a4-813a14b55649</vt:lpwstr>
  </property>
  <property fmtid="{D5CDD505-2E9C-101B-9397-08002B2CF9AE}" pid="8" name="MSIP_Label_0932a0a0-95fc-48dc-8493-6a1976f729a4_Removed">
    <vt:lpwstr>False</vt:lpwstr>
  </property>
  <property fmtid="{D5CDD505-2E9C-101B-9397-08002B2CF9AE}" pid="9" name="MSIP_Label_0932a0a0-95fc-48dc-8493-6a1976f729a4_Extended_MSFT_Method">
    <vt:lpwstr>Standard</vt:lpwstr>
  </property>
  <property fmtid="{D5CDD505-2E9C-101B-9397-08002B2CF9AE}" pid="10" name="Sensitivity">
    <vt:lpwstr>Public</vt:lpwstr>
  </property>
</Properties>
</file>